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9" r:id="rId4"/>
    <p:sldId id="260" r:id="rId5"/>
    <p:sldId id="261" r:id="rId6"/>
    <p:sldId id="262" r:id="rId7"/>
    <p:sldId id="264" r:id="rId8"/>
    <p:sldId id="263"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68" autoAdjust="0"/>
    <p:restoredTop sz="70159" autoAdjust="0"/>
  </p:normalViewPr>
  <p:slideViewPr>
    <p:cSldViewPr>
      <p:cViewPr>
        <p:scale>
          <a:sx n="76" d="100"/>
          <a:sy n="76" d="100"/>
        </p:scale>
        <p:origin x="-1338"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926150A-B5AE-45A8-9905-4DCEA4146553}" type="datetimeFigureOut">
              <a:rPr lang="en-US" smtClean="0"/>
              <a:t>4/28/2015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BD2C27D-8A4B-4F8C-B99A-2EC0B19E1A3C}" type="slidenum">
              <a:rPr lang="en-US" smtClean="0"/>
              <a:t>‹#›</a:t>
            </a:fld>
            <a:endParaRPr lang="en-US"/>
          </a:p>
        </p:txBody>
      </p:sp>
    </p:spTree>
    <p:extLst>
      <p:ext uri="{BB962C8B-B14F-4D97-AF65-F5344CB8AC3E}">
        <p14:creationId xmlns:p14="http://schemas.microsoft.com/office/powerpoint/2010/main" val="2780158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FEE373-4D38-42E5-9425-92D46ADDAE63}" type="datetimeFigureOut">
              <a:rPr lang="en-US" smtClean="0"/>
              <a:t>4/28/2015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CA4D5D-F1F7-4061-8612-12BD8DBA5C34}" type="slidenum">
              <a:rPr lang="en-US" smtClean="0"/>
              <a:t>‹#›</a:t>
            </a:fld>
            <a:endParaRPr lang="en-US"/>
          </a:p>
        </p:txBody>
      </p:sp>
    </p:spTree>
    <p:extLst>
      <p:ext uri="{BB962C8B-B14F-4D97-AF65-F5344CB8AC3E}">
        <p14:creationId xmlns:p14="http://schemas.microsoft.com/office/powerpoint/2010/main" val="23168341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Monica </a:t>
            </a:r>
            <a:r>
              <a:rPr lang="en-US" dirty="0" err="1" smtClean="0"/>
              <a:t>Rasband</a:t>
            </a:r>
            <a:r>
              <a:rPr lang="en-US" baseline="0" dirty="0" smtClean="0"/>
              <a:t> Research Director at KLAS “With a small footprint, a relatively low price tag and advancing technology, Ultrasound is the sweetheart of healthcare.” </a:t>
            </a:r>
          </a:p>
          <a:p>
            <a:r>
              <a:rPr lang="en-US" dirty="0" smtClean="0"/>
              <a:t>Ultrasound has</a:t>
            </a:r>
            <a:r>
              <a:rPr lang="en-US" baseline="0" dirty="0" smtClean="0"/>
              <a:t> seen exponential Growth as providers are relying on ultrasound as a cost-effective, time-saving solution. Ultrasound is emerging as the primary imaging modality for new markets such as Vascular, Breast, Bowel and Musculoskeletal.</a:t>
            </a:r>
            <a:endParaRPr lang="en-US" dirty="0" smtClean="0"/>
          </a:p>
          <a:p>
            <a:r>
              <a:rPr lang="en-US" dirty="0" smtClean="0"/>
              <a:t>With growing demand</a:t>
            </a:r>
            <a:r>
              <a:rPr lang="en-US" baseline="0" dirty="0" smtClean="0"/>
              <a:t> and the requirements to perform exams accurately and quickly, a</a:t>
            </a:r>
            <a:r>
              <a:rPr lang="en-US" dirty="0" smtClean="0"/>
              <a:t>utomation programs such as scan assistant</a:t>
            </a:r>
            <a:r>
              <a:rPr lang="en-US" baseline="0" dirty="0" smtClean="0"/>
              <a:t> are taking center stage.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KLAS spoke to 178 providers to find out which ultrasound solutions are delivering the best value and most significant time-savings GE was</a:t>
            </a:r>
            <a:r>
              <a:rPr lang="en-US" baseline="0" dirty="0" smtClean="0"/>
              <a:t>#1 with Scan Assistant.</a:t>
            </a:r>
            <a:endParaRPr lang="en-US" dirty="0" smtClean="0"/>
          </a:p>
          <a:p>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2</a:t>
            </a:fld>
            <a:endParaRPr lang="en-US"/>
          </a:p>
        </p:txBody>
      </p:sp>
    </p:spTree>
    <p:extLst>
      <p:ext uri="{BB962C8B-B14F-4D97-AF65-F5344CB8AC3E}">
        <p14:creationId xmlns:p14="http://schemas.microsoft.com/office/powerpoint/2010/main" val="9920982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rPr>
              <a:t>GE Healthcare’s Scan Assistant, which automates the more routine aspects of an ultrasound examination, thereby helping reduce keystrokes and repetitive motion and, as a result, allowing a sonographer to focus on the patient rather than the machine. </a:t>
            </a:r>
          </a:p>
          <a:p>
            <a:r>
              <a:rPr lang="en-US" dirty="0" smtClean="0">
                <a:latin typeface="arial"/>
              </a:rPr>
              <a:t>“In all, this means that the use of Scan Assistant could improve the patient experience while streamlining the ultrasound exam process by allowing sonographers to exam more patients while still reducing overall keystrokes,” adds</a:t>
            </a:r>
            <a:r>
              <a:rPr lang="en-US" baseline="0" dirty="0" smtClean="0">
                <a:latin typeface="arial"/>
              </a:rPr>
              <a:t> Dennis Meister, marketing manager for GE Healthcare’s ultrasound products</a:t>
            </a:r>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13</a:t>
            </a:fld>
            <a:endParaRPr lang="en-US"/>
          </a:p>
        </p:txBody>
      </p:sp>
    </p:spTree>
    <p:extLst>
      <p:ext uri="{BB962C8B-B14F-4D97-AF65-F5344CB8AC3E}">
        <p14:creationId xmlns:p14="http://schemas.microsoft.com/office/powerpoint/2010/main" val="1129045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 like to take this time to</a:t>
            </a:r>
            <a:r>
              <a:rPr lang="en-US" baseline="0" dirty="0" smtClean="0"/>
              <a:t> answer any questions you may have for me.</a:t>
            </a:r>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14</a:t>
            </a:fld>
            <a:endParaRPr lang="en-US"/>
          </a:p>
        </p:txBody>
      </p:sp>
    </p:spTree>
    <p:extLst>
      <p:ext uri="{BB962C8B-B14F-4D97-AF65-F5344CB8AC3E}">
        <p14:creationId xmlns:p14="http://schemas.microsoft.com/office/powerpoint/2010/main" val="2046613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http://www.auntminnie.com/index.aspx?sec=ser&amp;sub=def&amp;pag=dis&amp;ItemID=92319</a:t>
            </a:r>
          </a:p>
          <a:p>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4</a:t>
            </a:fld>
            <a:endParaRPr lang="en-US"/>
          </a:p>
        </p:txBody>
      </p:sp>
    </p:spTree>
    <p:extLst>
      <p:ext uri="{BB962C8B-B14F-4D97-AF65-F5344CB8AC3E}">
        <p14:creationId xmlns:p14="http://schemas.microsoft.com/office/powerpoint/2010/main" val="3283546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 Scan Assistant can reduce keystrokes</a:t>
            </a:r>
            <a:r>
              <a:rPr lang="en-US" baseline="0" dirty="0" smtClean="0"/>
              <a:t> up to 79% and reduce scan time by 54%. </a:t>
            </a:r>
          </a:p>
          <a:p>
            <a:r>
              <a:rPr lang="en-US" baseline="0" dirty="0" smtClean="0"/>
              <a:t>For example in a typical Abdominal exam using Scan Assistant will reduce user action by 65%.  In a traditional exam a sonographer performs 423 actions while using Scan Assistant the sonographer only uses 147 actions. </a:t>
            </a:r>
          </a:p>
          <a:p>
            <a:r>
              <a:rPr lang="en-US" baseline="0" dirty="0" smtClean="0"/>
              <a:t>In a Carotid exam key strokes are reduced by 78%. Normal exam without Scan Assistant would consist of 776 actions and with Scan Assistant only 174 actions.</a:t>
            </a:r>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6</a:t>
            </a:fld>
            <a:endParaRPr lang="en-US"/>
          </a:p>
        </p:txBody>
      </p:sp>
    </p:spTree>
    <p:extLst>
      <p:ext uri="{BB962C8B-B14F-4D97-AF65-F5344CB8AC3E}">
        <p14:creationId xmlns:p14="http://schemas.microsoft.com/office/powerpoint/2010/main" val="743691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an</a:t>
            </a:r>
            <a:r>
              <a:rPr lang="en-US" baseline="0" dirty="0" smtClean="0"/>
              <a:t> SDMS 2008 survey 90% of Sonographers are scanning in pain. The following are sites of discomfort for Sonographers. </a:t>
            </a:r>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7</a:t>
            </a:fld>
            <a:endParaRPr lang="en-US"/>
          </a:p>
        </p:txBody>
      </p:sp>
    </p:spTree>
    <p:extLst>
      <p:ext uri="{BB962C8B-B14F-4D97-AF65-F5344CB8AC3E}">
        <p14:creationId xmlns:p14="http://schemas.microsoft.com/office/powerpoint/2010/main" val="670335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a:t>
            </a:r>
            <a:r>
              <a:rPr lang="en-US" baseline="0" dirty="0" smtClean="0"/>
              <a:t> Scan Assistant helps improve Sonographer ergonomics in two main ways one by reducing key strokes.  Which decreased the duration of static posture, minimizes awkward postures and reduces the need for sonographers to reach over to the keyboard. </a:t>
            </a:r>
            <a:r>
              <a:rPr lang="en-US" baseline="0" dirty="0" smtClean="0"/>
              <a:t>The second way is that </a:t>
            </a:r>
            <a:r>
              <a:rPr lang="en-US" baseline="0" dirty="0" smtClean="0"/>
              <a:t>Scan Assistant allows the sonographer to scan large patients from either side of the bed. For example if you have an ICU patient and you are trying to scan the left </a:t>
            </a:r>
            <a:r>
              <a:rPr lang="en-US" baseline="0" dirty="0" smtClean="0"/>
              <a:t>kidney. Such a scenario </a:t>
            </a:r>
            <a:r>
              <a:rPr lang="en-US" baseline="0" dirty="0" smtClean="0"/>
              <a:t>can be very </a:t>
            </a:r>
            <a:r>
              <a:rPr lang="en-US" baseline="0" dirty="0" smtClean="0"/>
              <a:t>difficult. I </a:t>
            </a:r>
            <a:r>
              <a:rPr lang="en-US" baseline="0" dirty="0" smtClean="0"/>
              <a:t>often just move to the left side and scan from there. I can get a better angle on the kidney and visualize it better and I don’t have to call one of the nurses to help me control the machine. </a:t>
            </a:r>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8</a:t>
            </a:fld>
            <a:endParaRPr lang="en-US"/>
          </a:p>
        </p:txBody>
      </p:sp>
    </p:spTree>
    <p:extLst>
      <p:ext uri="{BB962C8B-B14F-4D97-AF65-F5344CB8AC3E}">
        <p14:creationId xmlns:p14="http://schemas.microsoft.com/office/powerpoint/2010/main" val="2049832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a:t>
            </a:r>
            <a:r>
              <a:rPr lang="en-US" baseline="0" dirty="0" smtClean="0"/>
              <a:t> Scan Assistant can help to create consistent exams.  All exams can be the same number of images and scanned in the same order each and every time. Studies can be uniform throughout the whole department. </a:t>
            </a:r>
          </a:p>
          <a:p>
            <a:endParaRPr lang="en-US" baseline="0" dirty="0" smtClean="0"/>
          </a:p>
          <a:p>
            <a:r>
              <a:rPr lang="en-US" baseline="0" dirty="0" smtClean="0"/>
              <a:t>Scan Assistant also allows the user to rearrange the images to put them in a consistent arrangement for faster and more accurate interpretation.</a:t>
            </a:r>
          </a:p>
          <a:p>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9</a:t>
            </a:fld>
            <a:endParaRPr lang="en-US"/>
          </a:p>
        </p:txBody>
      </p:sp>
    </p:spTree>
    <p:extLst>
      <p:ext uri="{BB962C8B-B14F-4D97-AF65-F5344CB8AC3E}">
        <p14:creationId xmlns:p14="http://schemas.microsoft.com/office/powerpoint/2010/main" val="3441593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have seen that Scan Assistant is able to provide more accurate interpretation by being able to rearrange images.</a:t>
            </a:r>
          </a:p>
          <a:p>
            <a:r>
              <a:rPr lang="en-US" baseline="0" dirty="0" smtClean="0"/>
              <a:t>Scan Assistant also allows the Sonographer to decrease scan time which enables the sonographer to focus on image quality and pathology which helps to improve patient care.</a:t>
            </a:r>
            <a:endParaRPr lang="en-US" dirty="0" smtClean="0"/>
          </a:p>
          <a:p>
            <a:r>
              <a:rPr lang="en-US" dirty="0" smtClean="0"/>
              <a:t>A</a:t>
            </a:r>
            <a:r>
              <a:rPr lang="en-US" baseline="0" dirty="0" smtClean="0"/>
              <a:t> great benefit of Scan Assistant is n</a:t>
            </a:r>
            <a:r>
              <a:rPr lang="en-US" dirty="0" smtClean="0"/>
              <a:t>ever having </a:t>
            </a:r>
            <a:r>
              <a:rPr lang="en-US" dirty="0" smtClean="0"/>
              <a:t>to wonder if you forgot</a:t>
            </a:r>
            <a:r>
              <a:rPr lang="en-US" baseline="0" dirty="0" smtClean="0"/>
              <a:t> an </a:t>
            </a:r>
            <a:r>
              <a:rPr lang="en-US" baseline="0" dirty="0" smtClean="0"/>
              <a:t>image.</a:t>
            </a:r>
            <a:endParaRPr lang="en-US" baseline="0" dirty="0" smtClean="0"/>
          </a:p>
          <a:p>
            <a:r>
              <a:rPr lang="en-US" baseline="0" dirty="0" smtClean="0"/>
              <a:t>Say for instance you have scanned 6 pregnancy in a day, on a typical exam you have to think through or review your images to see if you forgot that </a:t>
            </a:r>
            <a:r>
              <a:rPr lang="en-US" dirty="0" smtClean="0"/>
              <a:t>four chamber heart on the</a:t>
            </a:r>
            <a:r>
              <a:rPr lang="en-US" baseline="0" dirty="0" smtClean="0"/>
              <a:t> 6</a:t>
            </a:r>
            <a:r>
              <a:rPr lang="en-US" baseline="30000" dirty="0" smtClean="0"/>
              <a:t>th</a:t>
            </a:r>
            <a:r>
              <a:rPr lang="en-US" baseline="0" dirty="0" smtClean="0"/>
              <a:t> </a:t>
            </a:r>
            <a:r>
              <a:rPr lang="en-US" baseline="0" dirty="0" smtClean="0"/>
              <a:t>pregnancy. Or if you </a:t>
            </a:r>
            <a:r>
              <a:rPr lang="en-US" baseline="0" dirty="0" smtClean="0"/>
              <a:t>are scanning </a:t>
            </a:r>
            <a:r>
              <a:rPr lang="en-US" baseline="0" dirty="0" smtClean="0"/>
              <a:t>a patient at </a:t>
            </a:r>
            <a:r>
              <a:rPr lang="en-US" baseline="0" dirty="0" smtClean="0"/>
              <a:t>3am in the </a:t>
            </a:r>
            <a:r>
              <a:rPr lang="en-US" baseline="0" dirty="0" smtClean="0"/>
              <a:t>morning. Using Scan Assistant you can see right away that you didn’t and you can eliminate the need to call back the patient for the one view that “wasn’t clear”.   </a:t>
            </a:r>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10</a:t>
            </a:fld>
            <a:endParaRPr lang="en-US"/>
          </a:p>
        </p:txBody>
      </p:sp>
    </p:spTree>
    <p:extLst>
      <p:ext uri="{BB962C8B-B14F-4D97-AF65-F5344CB8AC3E}">
        <p14:creationId xmlns:p14="http://schemas.microsoft.com/office/powerpoint/2010/main" val="4172828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Using Ultrasound a more cost effective modality saves money in general but with the use of Scan Assistant the number of patients that can be seen increases and thus increases the bottom line. </a:t>
            </a:r>
          </a:p>
          <a:p>
            <a:r>
              <a:rPr lang="en-US" baseline="0" dirty="0" smtClean="0"/>
              <a:t>The Simplicity of Scan Assistant allows Radiologist to quickly read exams.</a:t>
            </a:r>
          </a:p>
          <a:p>
            <a:r>
              <a:rPr lang="en-US" dirty="0" smtClean="0"/>
              <a:t>Scan Assistant does the little things for you so you can focus on the important elements of the scan and provide better patient care.</a:t>
            </a:r>
          </a:p>
          <a:p>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11</a:t>
            </a:fld>
            <a:endParaRPr lang="en-US"/>
          </a:p>
        </p:txBody>
      </p:sp>
    </p:spTree>
    <p:extLst>
      <p:ext uri="{BB962C8B-B14F-4D97-AF65-F5344CB8AC3E}">
        <p14:creationId xmlns:p14="http://schemas.microsoft.com/office/powerpoint/2010/main" val="3132748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Now I told you Scan Assistant is one of My favorite tools but not everyone uses it. Which I think is a complete sin . But by implementing Scan Assistant into your scanning routine you can come out looking like a Rock Star Sonographer. </a:t>
            </a:r>
          </a:p>
          <a:p>
            <a:r>
              <a:rPr lang="en-US" dirty="0" smtClean="0"/>
              <a:t>As a new Sonographer I remember hearing the legends of a 10 minute Carotid. In the beginning a Carotid can be a very long exam</a:t>
            </a:r>
            <a:r>
              <a:rPr lang="en-US" baseline="0" dirty="0" smtClean="0"/>
              <a:t> with all the heel toeing, angling, turning on and off all the different modes and steering. </a:t>
            </a:r>
            <a:r>
              <a:rPr lang="en-US" dirty="0" smtClean="0"/>
              <a:t> Now I was joking with my Co Worker who had worked in the field for over 30 years that</a:t>
            </a:r>
            <a:r>
              <a:rPr lang="en-US" baseline="0" dirty="0" smtClean="0"/>
              <a:t> I may be close to scanning a 10 minute Carotid.</a:t>
            </a:r>
            <a:r>
              <a:rPr lang="en-US" dirty="0" smtClean="0"/>
              <a:t> He completely did not believe me. So he said well IF you finish under 20 minutes I will take the patient back for you. If any of you have pushed those stretchers around you know that getting and taking back your patients can be almost as time consuming as scanning the patient. By using Scan Assistant I scanned a carotid in 9 minutes and 4 seconds. And got my co worker to take back the patient and be back in time to promise never to bet against me again. </a:t>
            </a:r>
          </a:p>
          <a:p>
            <a:endParaRPr lang="en-US" dirty="0"/>
          </a:p>
        </p:txBody>
      </p:sp>
      <p:sp>
        <p:nvSpPr>
          <p:cNvPr id="4" name="Slide Number Placeholder 3"/>
          <p:cNvSpPr>
            <a:spLocks noGrp="1"/>
          </p:cNvSpPr>
          <p:nvPr>
            <p:ph type="sldNum" sz="quarter" idx="10"/>
          </p:nvPr>
        </p:nvSpPr>
        <p:spPr/>
        <p:txBody>
          <a:bodyPr/>
          <a:lstStyle/>
          <a:p>
            <a:fld id="{A5CA4D5D-F1F7-4061-8612-12BD8DBA5C34}" type="slidenum">
              <a:rPr lang="en-US" smtClean="0"/>
              <a:t>12</a:t>
            </a:fld>
            <a:endParaRPr lang="en-US"/>
          </a:p>
        </p:txBody>
      </p:sp>
    </p:spTree>
    <p:extLst>
      <p:ext uri="{BB962C8B-B14F-4D97-AF65-F5344CB8AC3E}">
        <p14:creationId xmlns:p14="http://schemas.microsoft.com/office/powerpoint/2010/main" val="5861057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2416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p:txBody>
          <a:bodyPr/>
          <a:lstStyle/>
          <a:p>
            <a:fld id="{2D13057A-EC67-4F38-A2DB-133D8C65B504}" type="datetime1">
              <a:rPr lang="ko-KR" altLang="en-US" smtClean="0"/>
              <a:t>2015-04-28</a:t>
            </a:fld>
            <a:endParaRPr lang="ko-KR" altLang="en-US"/>
          </a:p>
        </p:txBody>
      </p:sp>
      <p:sp>
        <p:nvSpPr>
          <p:cNvPr id="5" name="Footer Placeholder 4"/>
          <p:cNvSpPr>
            <a:spLocks noGrp="1"/>
          </p:cNvSpPr>
          <p:nvPr>
            <p:ph type="ftr" sz="quarter" idx="11"/>
          </p:nvPr>
        </p:nvSpPr>
        <p:spPr/>
        <p:txBody>
          <a:bodyPr/>
          <a:lstStyle/>
          <a:p>
            <a:r>
              <a:rPr lang="en-US" altLang="ko-KR" smtClean="0"/>
              <a:t>*Exams were done using IU22 (Protocols)</a:t>
            </a:r>
            <a:endParaRPr lang="ko-KR" altLang="en-US"/>
          </a:p>
        </p:txBody>
      </p:sp>
      <p:sp>
        <p:nvSpPr>
          <p:cNvPr id="6" name="Slide Number Placeholder 5"/>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2825368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ko-KR" smtClean="0"/>
              <a:t>Click to edit Master title style</a:t>
            </a:r>
            <a:endParaRPr lang="ko-KR"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p:txBody>
          <a:bodyPr/>
          <a:lstStyle/>
          <a:p>
            <a:fld id="{9919F601-7659-4FE2-801F-9D9C77D1005B}" type="datetime1">
              <a:rPr lang="ko-KR" altLang="en-US" smtClean="0"/>
              <a:t>2015-04-28</a:t>
            </a:fld>
            <a:endParaRPr lang="ko-KR" altLang="en-US"/>
          </a:p>
        </p:txBody>
      </p:sp>
      <p:sp>
        <p:nvSpPr>
          <p:cNvPr id="5" name="Footer Placeholder 4"/>
          <p:cNvSpPr>
            <a:spLocks noGrp="1"/>
          </p:cNvSpPr>
          <p:nvPr>
            <p:ph type="ftr" sz="quarter" idx="11"/>
          </p:nvPr>
        </p:nvSpPr>
        <p:spPr/>
        <p:txBody>
          <a:bodyPr/>
          <a:lstStyle/>
          <a:p>
            <a:r>
              <a:rPr lang="en-US" altLang="ko-KR" smtClean="0"/>
              <a:t>*Exams were done using IU22 (Protocols)</a:t>
            </a:r>
            <a:endParaRPr lang="ko-KR" altLang="en-US"/>
          </a:p>
        </p:txBody>
      </p:sp>
      <p:sp>
        <p:nvSpPr>
          <p:cNvPr id="6" name="Slide Number Placeholder 5"/>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2221001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16778"/>
            <a:ext cx="9144000" cy="1052736"/>
          </a:xfrm>
        </p:spPr>
        <p:txBody>
          <a:bodyPr/>
          <a:lstStyle>
            <a:lvl1pPr>
              <a:defRPr b="1">
                <a:latin typeface="Arial" pitchFamily="34" charset="0"/>
                <a:cs typeface="Arial" pitchFamily="34" charset="0"/>
              </a:defRPr>
            </a:lvl1pPr>
          </a:lstStyle>
          <a:p>
            <a:r>
              <a:rPr lang="en-US" altLang="ko-KR" dirty="0" smtClean="0"/>
              <a:t> Click to edit Master title style</a:t>
            </a:r>
            <a:endParaRPr lang="ko-KR" altLang="en-US" dirty="0"/>
          </a:p>
        </p:txBody>
      </p:sp>
      <p:sp>
        <p:nvSpPr>
          <p:cNvPr id="3" name="Content Placeholder 2"/>
          <p:cNvSpPr>
            <a:spLocks noGrp="1"/>
          </p:cNvSpPr>
          <p:nvPr>
            <p:ph idx="1"/>
          </p:nvPr>
        </p:nvSpPr>
        <p:spPr/>
        <p:txBody>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10"/>
          </p:nvPr>
        </p:nvSpPr>
        <p:spPr/>
        <p:txBody>
          <a:bodyPr/>
          <a:lstStyle/>
          <a:p>
            <a:fld id="{06B0C855-3E31-4CAD-90FE-95A20E63BE66}" type="datetime1">
              <a:rPr lang="ko-KR" altLang="en-US" smtClean="0"/>
              <a:t>2015-04-28</a:t>
            </a:fld>
            <a:endParaRPr lang="ko-KR" altLang="en-US"/>
          </a:p>
        </p:txBody>
      </p:sp>
      <p:sp>
        <p:nvSpPr>
          <p:cNvPr id="5" name="Footer Placeholder 4"/>
          <p:cNvSpPr>
            <a:spLocks noGrp="1"/>
          </p:cNvSpPr>
          <p:nvPr>
            <p:ph type="ftr" sz="quarter" idx="11"/>
          </p:nvPr>
        </p:nvSpPr>
        <p:spPr/>
        <p:txBody>
          <a:bodyPr/>
          <a:lstStyle/>
          <a:p>
            <a:r>
              <a:rPr lang="en-US" altLang="ko-KR" smtClean="0"/>
              <a:t>*Exams were done using IU22 (Protocols)</a:t>
            </a:r>
            <a:endParaRPr lang="ko-KR" altLang="en-US"/>
          </a:p>
        </p:txBody>
      </p:sp>
      <p:sp>
        <p:nvSpPr>
          <p:cNvPr id="6" name="Slide Number Placeholder 5"/>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3694015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ko-KR" smtClean="0"/>
              <a:t>Click to edit Master text styles</a:t>
            </a:r>
          </a:p>
        </p:txBody>
      </p:sp>
      <p:sp>
        <p:nvSpPr>
          <p:cNvPr id="4" name="Date Placeholder 3"/>
          <p:cNvSpPr>
            <a:spLocks noGrp="1"/>
          </p:cNvSpPr>
          <p:nvPr>
            <p:ph type="dt" sz="half" idx="10"/>
          </p:nvPr>
        </p:nvSpPr>
        <p:spPr/>
        <p:txBody>
          <a:bodyPr/>
          <a:lstStyle/>
          <a:p>
            <a:fld id="{D1B48825-8BA1-4553-AD2D-030AC06A9037}" type="datetime1">
              <a:rPr lang="ko-KR" altLang="en-US" smtClean="0"/>
              <a:t>2015-04-28</a:t>
            </a:fld>
            <a:endParaRPr lang="ko-KR" altLang="en-US"/>
          </a:p>
        </p:txBody>
      </p:sp>
      <p:sp>
        <p:nvSpPr>
          <p:cNvPr id="5" name="Footer Placeholder 4"/>
          <p:cNvSpPr>
            <a:spLocks noGrp="1"/>
          </p:cNvSpPr>
          <p:nvPr>
            <p:ph type="ftr" sz="quarter" idx="11"/>
          </p:nvPr>
        </p:nvSpPr>
        <p:spPr/>
        <p:txBody>
          <a:bodyPr/>
          <a:lstStyle/>
          <a:p>
            <a:r>
              <a:rPr lang="en-US" altLang="ko-KR" smtClean="0"/>
              <a:t>*Exams were done using IU22 (Protocols)</a:t>
            </a:r>
            <a:endParaRPr lang="ko-KR" altLang="en-US"/>
          </a:p>
        </p:txBody>
      </p:sp>
      <p:sp>
        <p:nvSpPr>
          <p:cNvPr id="6" name="Slide Number Placeholder 5"/>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1819799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mtClean="0"/>
              <a:t>Click to edit Master title style</a:t>
            </a:r>
            <a:endParaRPr lang="ko-KR"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Date Placeholder 4"/>
          <p:cNvSpPr>
            <a:spLocks noGrp="1"/>
          </p:cNvSpPr>
          <p:nvPr>
            <p:ph type="dt" sz="half" idx="10"/>
          </p:nvPr>
        </p:nvSpPr>
        <p:spPr/>
        <p:txBody>
          <a:bodyPr/>
          <a:lstStyle/>
          <a:p>
            <a:fld id="{140B6DAC-F148-4BFA-9EFD-DF068565846E}" type="datetime1">
              <a:rPr lang="ko-KR" altLang="en-US" smtClean="0"/>
              <a:t>2015-04-28</a:t>
            </a:fld>
            <a:endParaRPr lang="ko-KR" altLang="en-US"/>
          </a:p>
        </p:txBody>
      </p:sp>
      <p:sp>
        <p:nvSpPr>
          <p:cNvPr id="6" name="Footer Placeholder 5"/>
          <p:cNvSpPr>
            <a:spLocks noGrp="1"/>
          </p:cNvSpPr>
          <p:nvPr>
            <p:ph type="ftr" sz="quarter" idx="11"/>
          </p:nvPr>
        </p:nvSpPr>
        <p:spPr/>
        <p:txBody>
          <a:bodyPr/>
          <a:lstStyle/>
          <a:p>
            <a:r>
              <a:rPr lang="en-US" altLang="ko-KR" smtClean="0"/>
              <a:t>*Exams were done using IU22 (Protocols)</a:t>
            </a:r>
            <a:endParaRPr lang="ko-KR" altLang="en-US"/>
          </a:p>
        </p:txBody>
      </p:sp>
      <p:sp>
        <p:nvSpPr>
          <p:cNvPr id="7" name="Slide Number Placeholder 6"/>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1845900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ko-KR" smtClean="0"/>
              <a:t>Click to edit Master title style</a:t>
            </a:r>
            <a:endParaRPr lang="ko-KR"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ko-K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7" name="Date Placeholder 6"/>
          <p:cNvSpPr>
            <a:spLocks noGrp="1"/>
          </p:cNvSpPr>
          <p:nvPr>
            <p:ph type="dt" sz="half" idx="10"/>
          </p:nvPr>
        </p:nvSpPr>
        <p:spPr/>
        <p:txBody>
          <a:bodyPr/>
          <a:lstStyle/>
          <a:p>
            <a:fld id="{1883A4FE-C271-4B8D-9274-45E4E2E768D0}" type="datetime1">
              <a:rPr lang="ko-KR" altLang="en-US" smtClean="0"/>
              <a:t>2015-04-28</a:t>
            </a:fld>
            <a:endParaRPr lang="ko-KR" altLang="en-US"/>
          </a:p>
        </p:txBody>
      </p:sp>
      <p:sp>
        <p:nvSpPr>
          <p:cNvPr id="8" name="Footer Placeholder 7"/>
          <p:cNvSpPr>
            <a:spLocks noGrp="1"/>
          </p:cNvSpPr>
          <p:nvPr>
            <p:ph type="ftr" sz="quarter" idx="11"/>
          </p:nvPr>
        </p:nvSpPr>
        <p:spPr/>
        <p:txBody>
          <a:bodyPr/>
          <a:lstStyle/>
          <a:p>
            <a:r>
              <a:rPr lang="en-US" altLang="ko-KR" smtClean="0"/>
              <a:t>*Exams were done using IU22 (Protocols)</a:t>
            </a:r>
            <a:endParaRPr lang="ko-KR" altLang="en-US"/>
          </a:p>
        </p:txBody>
      </p:sp>
      <p:sp>
        <p:nvSpPr>
          <p:cNvPr id="9" name="Slide Number Placeholder 8"/>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1834140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16778"/>
            <a:ext cx="9144000" cy="1052736"/>
          </a:xfrm>
        </p:spPr>
        <p:txBody>
          <a:bodyPr/>
          <a:lstStyle/>
          <a:p>
            <a:r>
              <a:rPr lang="en-US" altLang="ko-KR" smtClean="0"/>
              <a:t>Click to edit Master title style</a:t>
            </a:r>
            <a:endParaRPr lang="ko-KR" altLang="en-US"/>
          </a:p>
        </p:txBody>
      </p:sp>
      <p:sp>
        <p:nvSpPr>
          <p:cNvPr id="3" name="Date Placeholder 2"/>
          <p:cNvSpPr>
            <a:spLocks noGrp="1"/>
          </p:cNvSpPr>
          <p:nvPr>
            <p:ph type="dt" sz="half" idx="10"/>
          </p:nvPr>
        </p:nvSpPr>
        <p:spPr/>
        <p:txBody>
          <a:bodyPr/>
          <a:lstStyle/>
          <a:p>
            <a:fld id="{B4DF42B8-9926-455C-8686-DABD282B69D0}" type="datetime1">
              <a:rPr lang="ko-KR" altLang="en-US" smtClean="0"/>
              <a:t>2015-04-28</a:t>
            </a:fld>
            <a:endParaRPr lang="ko-KR" altLang="en-US"/>
          </a:p>
        </p:txBody>
      </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
        <p:nvSpPr>
          <p:cNvPr id="5" name="Slide Number Placeholder 4"/>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3978738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81C4FA-F77F-452E-A4C8-7473435114CA}" type="datetime1">
              <a:rPr lang="ko-KR" altLang="en-US" smtClean="0"/>
              <a:t>2015-04-28</a:t>
            </a:fld>
            <a:endParaRPr lang="ko-KR" altLang="en-US"/>
          </a:p>
        </p:txBody>
      </p:sp>
      <p:sp>
        <p:nvSpPr>
          <p:cNvPr id="3" name="Footer Placeholder 2"/>
          <p:cNvSpPr>
            <a:spLocks noGrp="1"/>
          </p:cNvSpPr>
          <p:nvPr>
            <p:ph type="ftr" sz="quarter" idx="11"/>
          </p:nvPr>
        </p:nvSpPr>
        <p:spPr/>
        <p:txBody>
          <a:bodyPr/>
          <a:lstStyle/>
          <a:p>
            <a:r>
              <a:rPr lang="en-US" altLang="ko-KR" smtClean="0"/>
              <a:t>*Exams were done using IU22 (Protocols)</a:t>
            </a:r>
            <a:endParaRPr lang="ko-KR" altLang="en-US"/>
          </a:p>
        </p:txBody>
      </p:sp>
      <p:sp>
        <p:nvSpPr>
          <p:cNvPr id="4" name="Slide Number Placeholder 3"/>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3760371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ko-KR" smtClean="0"/>
              <a:t>Click to edit Master title style</a:t>
            </a:r>
            <a:endParaRPr lang="ko-KR"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4"/>
          <p:cNvSpPr>
            <a:spLocks noGrp="1"/>
          </p:cNvSpPr>
          <p:nvPr>
            <p:ph type="dt" sz="half" idx="10"/>
          </p:nvPr>
        </p:nvSpPr>
        <p:spPr/>
        <p:txBody>
          <a:bodyPr/>
          <a:lstStyle/>
          <a:p>
            <a:fld id="{48CDDABB-EDC4-4DD0-9FFC-71574E3F1D59}" type="datetime1">
              <a:rPr lang="ko-KR" altLang="en-US" smtClean="0"/>
              <a:t>2015-04-28</a:t>
            </a:fld>
            <a:endParaRPr lang="ko-KR" altLang="en-US"/>
          </a:p>
        </p:txBody>
      </p:sp>
      <p:sp>
        <p:nvSpPr>
          <p:cNvPr id="6" name="Footer Placeholder 5"/>
          <p:cNvSpPr>
            <a:spLocks noGrp="1"/>
          </p:cNvSpPr>
          <p:nvPr>
            <p:ph type="ftr" sz="quarter" idx="11"/>
          </p:nvPr>
        </p:nvSpPr>
        <p:spPr/>
        <p:txBody>
          <a:bodyPr/>
          <a:lstStyle/>
          <a:p>
            <a:r>
              <a:rPr lang="en-US" altLang="ko-KR" smtClean="0"/>
              <a:t>*Exams were done using IU22 (Protocols)</a:t>
            </a:r>
            <a:endParaRPr lang="ko-KR" altLang="en-US"/>
          </a:p>
        </p:txBody>
      </p:sp>
      <p:sp>
        <p:nvSpPr>
          <p:cNvPr id="7" name="Slide Number Placeholder 6"/>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2046782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ko-KR" smtClean="0"/>
              <a:t>Click to edit Master title style</a:t>
            </a:r>
            <a:endParaRPr lang="ko-KR"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ko-KR" smtClean="0"/>
              <a:t>Click to edit Master text styles</a:t>
            </a:r>
          </a:p>
        </p:txBody>
      </p:sp>
      <p:sp>
        <p:nvSpPr>
          <p:cNvPr id="5" name="Date Placeholder 4"/>
          <p:cNvSpPr>
            <a:spLocks noGrp="1"/>
          </p:cNvSpPr>
          <p:nvPr>
            <p:ph type="dt" sz="half" idx="10"/>
          </p:nvPr>
        </p:nvSpPr>
        <p:spPr/>
        <p:txBody>
          <a:bodyPr/>
          <a:lstStyle/>
          <a:p>
            <a:fld id="{E2A28DE1-F916-4922-8044-C87D212B5A93}" type="datetime1">
              <a:rPr lang="ko-KR" altLang="en-US" smtClean="0"/>
              <a:t>2015-04-28</a:t>
            </a:fld>
            <a:endParaRPr lang="ko-KR" altLang="en-US"/>
          </a:p>
        </p:txBody>
      </p:sp>
      <p:sp>
        <p:nvSpPr>
          <p:cNvPr id="6" name="Footer Placeholder 5"/>
          <p:cNvSpPr>
            <a:spLocks noGrp="1"/>
          </p:cNvSpPr>
          <p:nvPr>
            <p:ph type="ftr" sz="quarter" idx="11"/>
          </p:nvPr>
        </p:nvSpPr>
        <p:spPr/>
        <p:txBody>
          <a:bodyPr/>
          <a:lstStyle/>
          <a:p>
            <a:r>
              <a:rPr lang="en-US" altLang="ko-KR" smtClean="0"/>
              <a:t>*Exams were done using IU22 (Protocols)</a:t>
            </a:r>
            <a:endParaRPr lang="ko-KR" altLang="en-US"/>
          </a:p>
        </p:txBody>
      </p:sp>
      <p:sp>
        <p:nvSpPr>
          <p:cNvPr id="7" name="Slide Number Placeholder 6"/>
          <p:cNvSpPr>
            <a:spLocks noGrp="1"/>
          </p:cNvSpPr>
          <p:nvPr>
            <p:ph type="sldNum" sz="quarter" idx="12"/>
          </p:nvPr>
        </p:nvSpPr>
        <p:spPr/>
        <p:txBody>
          <a:body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2028806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6778"/>
            <a:ext cx="9144000" cy="1052736"/>
          </a:xfrm>
          <a:prstGeom prst="rect">
            <a:avLst/>
          </a:prstGeom>
        </p:spPr>
        <p:txBody>
          <a:bodyPr vert="horz" lIns="91440" tIns="45720" rIns="91440" bIns="45720" rtlCol="0" anchor="ctr">
            <a:noAutofit/>
          </a:bodyPr>
          <a:lstStyle/>
          <a:p>
            <a:r>
              <a:rPr lang="en-US" altLang="ko-KR" dirty="0" smtClean="0"/>
              <a:t> Click to edit Master title</a:t>
            </a:r>
            <a:endParaRPr lang="ko-KR" alt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endParaRPr lang="ko-KR"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8FEF77-E174-406D-ADFF-2C1CD76371AF}" type="datetime1">
              <a:rPr lang="ko-KR" altLang="en-US" smtClean="0"/>
              <a:t>2015-04-28</a:t>
            </a:fld>
            <a:endParaRPr lang="ko-KR"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ko-KR" smtClean="0"/>
              <a:t>*Exams were done using IU22 (Protocols)</a:t>
            </a:r>
            <a:endParaRPr lang="ko-KR"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4B9519-C8B1-4E82-966F-744A36AA8BB2}" type="slidenum">
              <a:rPr lang="ko-KR" altLang="en-US" smtClean="0"/>
              <a:t>‹#›</a:t>
            </a:fld>
            <a:endParaRPr lang="ko-KR" altLang="en-US"/>
          </a:p>
        </p:txBody>
      </p:sp>
    </p:spTree>
    <p:extLst>
      <p:ext uri="{BB962C8B-B14F-4D97-AF65-F5344CB8AC3E}">
        <p14:creationId xmlns:p14="http://schemas.microsoft.com/office/powerpoint/2010/main" val="43733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1" hangingPunct="1">
        <a:spcBef>
          <a:spcPct val="0"/>
        </a:spcBef>
        <a:buNone/>
        <a:defRPr sz="4000" b="1" kern="1200">
          <a:solidFill>
            <a:schemeClr val="tx1"/>
          </a:solidFill>
          <a:latin typeface="Arial" pitchFamily="34" charset="0"/>
          <a:ea typeface="+mj-ea"/>
          <a:cs typeface="Arial" pitchFamily="34" charset="0"/>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radiologytoday.net/archive/rt1110p10.shtml" TargetMode="External"/><Relationship Id="rId2" Type="http://schemas.openxmlformats.org/officeDocument/2006/relationships/hyperlink" Target="https://www.sdms.org/pdf/sonoergonomics.pdf" TargetMode="External"/><Relationship Id="rId1" Type="http://schemas.openxmlformats.org/officeDocument/2006/relationships/slideLayout" Target="../slideLayouts/slideLayout2.xml"/><Relationship Id="rId4" Type="http://schemas.openxmlformats.org/officeDocument/2006/relationships/hyperlink" Target="http://www.auntminnie.com/index.aspx?sec=ser&amp;sub=def&amp;pag=dis&amp;ItemID=92319"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31840" y="5590981"/>
            <a:ext cx="5436096" cy="646331"/>
          </a:xfrm>
          <a:prstGeom prst="rect">
            <a:avLst/>
          </a:prstGeom>
          <a:noFill/>
        </p:spPr>
        <p:txBody>
          <a:bodyPr wrap="square">
            <a:spAutoFit/>
          </a:bodyPr>
          <a:lstStyle/>
          <a:p>
            <a:pPr algn="r" fontAlgn="auto">
              <a:spcBef>
                <a:spcPts val="0"/>
              </a:spcBef>
              <a:spcAft>
                <a:spcPts val="0"/>
              </a:spcAft>
              <a:defRPr/>
            </a:pPr>
            <a:r>
              <a:rPr lang="en-US" dirty="0" err="1"/>
              <a:t>Pressy</a:t>
            </a:r>
            <a:r>
              <a:rPr lang="en-US" dirty="0"/>
              <a:t> Deena Abraham </a:t>
            </a:r>
            <a:br>
              <a:rPr lang="en-US" dirty="0"/>
            </a:br>
            <a:r>
              <a:rPr lang="en-US" dirty="0"/>
              <a:t>MA,BS,RDMS</a:t>
            </a:r>
            <a:endParaRPr kumimoji="0" lang="en-US" altLang="ko-KR" b="1" dirty="0">
              <a:solidFill>
                <a:schemeClr val="bg1">
                  <a:lumMod val="65000"/>
                </a:schemeClr>
              </a:solidFill>
              <a:latin typeface="Arial" pitchFamily="34" charset="0"/>
              <a:cs typeface="Arial" pitchFamily="34" charset="0"/>
            </a:endParaRPr>
          </a:p>
        </p:txBody>
      </p:sp>
      <p:sp>
        <p:nvSpPr>
          <p:cNvPr id="5" name="TextBox 1"/>
          <p:cNvSpPr txBox="1">
            <a:spLocks noChangeArrowheads="1"/>
          </p:cNvSpPr>
          <p:nvPr/>
        </p:nvSpPr>
        <p:spPr bwMode="auto">
          <a:xfrm>
            <a:off x="683568" y="4286706"/>
            <a:ext cx="7884368" cy="1446550"/>
          </a:xfrm>
          <a:prstGeom prst="rect">
            <a:avLst/>
          </a:prstGeom>
          <a:noFill/>
          <a:ln w="9525">
            <a:noFill/>
            <a:miter lim="800000"/>
            <a:headEnd/>
            <a:tailEnd/>
          </a:ln>
        </p:spPr>
        <p:txBody>
          <a:bodyPr wrap="square">
            <a:spAutoFit/>
          </a:bodyPr>
          <a:lstStyle/>
          <a:p>
            <a:pPr algn="r"/>
            <a:r>
              <a:rPr lang="en-US" altLang="ko-KR" sz="4400" b="1" dirty="0" smtClean="0">
                <a:solidFill>
                  <a:schemeClr val="tx1">
                    <a:lumMod val="65000"/>
                    <a:lumOff val="35000"/>
                  </a:schemeClr>
                </a:solidFill>
                <a:latin typeface="Arial" pitchFamily="34" charset="0"/>
                <a:ea typeface="맑은 고딕" pitchFamily="50" charset="-127"/>
                <a:cs typeface="Arial" pitchFamily="34" charset="0"/>
              </a:rPr>
              <a:t>Making </a:t>
            </a:r>
            <a:r>
              <a:rPr lang="en-US" altLang="ko-KR" sz="4400" b="1" dirty="0" err="1" smtClean="0">
                <a:solidFill>
                  <a:schemeClr val="tx1">
                    <a:lumMod val="65000"/>
                    <a:lumOff val="35000"/>
                  </a:schemeClr>
                </a:solidFill>
                <a:latin typeface="Arial" pitchFamily="34" charset="0"/>
                <a:ea typeface="맑은 고딕" pitchFamily="50" charset="-127"/>
                <a:cs typeface="Arial" pitchFamily="34" charset="0"/>
              </a:rPr>
              <a:t>Sonography</a:t>
            </a:r>
            <a:r>
              <a:rPr lang="en-US" altLang="ko-KR" sz="4400" b="1" dirty="0" smtClean="0">
                <a:solidFill>
                  <a:schemeClr val="tx1">
                    <a:lumMod val="65000"/>
                    <a:lumOff val="35000"/>
                  </a:schemeClr>
                </a:solidFill>
                <a:latin typeface="Arial" pitchFamily="34" charset="0"/>
                <a:ea typeface="맑은 고딕" pitchFamily="50" charset="-127"/>
                <a:cs typeface="Arial" pitchFamily="34" charset="0"/>
              </a:rPr>
              <a:t> Precise and Easy to Use</a:t>
            </a:r>
          </a:p>
        </p:txBody>
      </p:sp>
      <p:sp>
        <p:nvSpPr>
          <p:cNvPr id="8" name="TextBox 7"/>
          <p:cNvSpPr txBox="1"/>
          <p:nvPr/>
        </p:nvSpPr>
        <p:spPr>
          <a:xfrm>
            <a:off x="3456384" y="2132856"/>
            <a:ext cx="5436096" cy="1938992"/>
          </a:xfrm>
          <a:prstGeom prst="rect">
            <a:avLst/>
          </a:prstGeom>
          <a:noFill/>
        </p:spPr>
        <p:txBody>
          <a:bodyPr wrap="square">
            <a:spAutoFit/>
          </a:bodyPr>
          <a:lstStyle/>
          <a:p>
            <a:pPr algn="r" fontAlgn="auto">
              <a:spcBef>
                <a:spcPts val="0"/>
              </a:spcBef>
              <a:spcAft>
                <a:spcPts val="0"/>
              </a:spcAft>
              <a:defRPr/>
            </a:pPr>
            <a:r>
              <a:rPr lang="en-US" altLang="ko-KR" sz="6000" b="1" dirty="0" smtClean="0">
                <a:solidFill>
                  <a:schemeClr val="bg1"/>
                </a:solidFill>
                <a:latin typeface="Arial" pitchFamily="34" charset="0"/>
                <a:cs typeface="Arial" pitchFamily="34" charset="0"/>
              </a:rPr>
              <a:t>SCAN ASSISTANT</a:t>
            </a:r>
            <a:endParaRPr kumimoji="0" lang="en-US" altLang="ko-KR" sz="60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941221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Scan Assistant: Accurate</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23528" y="1484784"/>
            <a:ext cx="7704856" cy="4824536"/>
          </a:xfrm>
          <a:noFill/>
        </p:spPr>
        <p:txBody>
          <a:bodyPr>
            <a:normAutofit/>
          </a:bodyPr>
          <a:lstStyle/>
          <a:p>
            <a:r>
              <a:rPr lang="en-US" sz="2800" dirty="0" smtClean="0">
                <a:latin typeface="Arial" panose="020B0604020202020204" pitchFamily="34" charset="0"/>
                <a:cs typeface="Arial" panose="020B0604020202020204" pitchFamily="34" charset="0"/>
              </a:rPr>
              <a:t>Decrease in Scan Time</a:t>
            </a:r>
          </a:p>
          <a:p>
            <a:pPr lvl="1">
              <a:buFont typeface="Arial" panose="020B0604020202020204" pitchFamily="34" charset="0"/>
              <a:buChar char="•"/>
            </a:pPr>
            <a:r>
              <a:rPr lang="en-US" sz="2400" dirty="0" smtClean="0">
                <a:latin typeface="Arial" panose="020B0604020202020204" pitchFamily="34" charset="0"/>
                <a:cs typeface="Arial" panose="020B0604020202020204" pitchFamily="34" charset="0"/>
              </a:rPr>
              <a:t>Focus on image quality and pathology</a:t>
            </a:r>
          </a:p>
          <a:p>
            <a:pPr lvl="1">
              <a:buFont typeface="Arial" panose="020B0604020202020204" pitchFamily="34" charset="0"/>
              <a:buChar char="•"/>
            </a:pPr>
            <a:r>
              <a:rPr lang="en-US" sz="2400" dirty="0" smtClean="0">
                <a:latin typeface="Arial" panose="020B0604020202020204" pitchFamily="34" charset="0"/>
                <a:cs typeface="Arial" panose="020B0604020202020204" pitchFamily="34" charset="0"/>
              </a:rPr>
              <a:t>Patient Care</a:t>
            </a:r>
          </a:p>
          <a:p>
            <a:r>
              <a:rPr lang="en-US" sz="2800" dirty="0" smtClean="0">
                <a:latin typeface="Arial" panose="020B0604020202020204" pitchFamily="34" charset="0"/>
                <a:cs typeface="Arial" panose="020B0604020202020204" pitchFamily="34" charset="0"/>
              </a:rPr>
              <a:t>Never Forget an Image</a:t>
            </a:r>
            <a:endParaRPr lang="en-US" sz="2800" dirty="0">
              <a:latin typeface="Arial" panose="020B0604020202020204" pitchFamily="34" charset="0"/>
              <a:cs typeface="Arial" panose="020B0604020202020204" pitchFamily="34" charset="0"/>
            </a:endParaRPr>
          </a:p>
          <a:p>
            <a:pPr marL="457200" lvl="1" indent="0">
              <a:lnSpc>
                <a:spcPct val="110000"/>
              </a:lnSpc>
              <a:buNone/>
            </a:pPr>
            <a:endParaRPr lang="en-US" sz="2400" dirty="0"/>
          </a:p>
          <a:p>
            <a:pPr marL="457200" lvl="1" indent="0">
              <a:buNone/>
            </a:pPr>
            <a:endParaRPr lang="en-US" sz="1700" dirty="0"/>
          </a:p>
          <a:p>
            <a:pPr lvl="1"/>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3091325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Other Holistic Benefits</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23528" y="1484784"/>
            <a:ext cx="7704856" cy="4824536"/>
          </a:xfrm>
        </p:spPr>
        <p:txBody>
          <a:bodyPr>
            <a:normAutofit/>
          </a:bodyPr>
          <a:lstStyle/>
          <a:p>
            <a:r>
              <a:rPr lang="en-US" sz="2700" dirty="0">
                <a:latin typeface="Arial" panose="020B0604020202020204" pitchFamily="34" charset="0"/>
                <a:cs typeface="Arial" panose="020B0604020202020204" pitchFamily="34" charset="0"/>
              </a:rPr>
              <a:t>Scan </a:t>
            </a:r>
            <a:r>
              <a:rPr lang="en-US" sz="2700" dirty="0" smtClean="0">
                <a:latin typeface="Arial" panose="020B0604020202020204" pitchFamily="34" charset="0"/>
                <a:cs typeface="Arial" panose="020B0604020202020204" pitchFamily="34" charset="0"/>
              </a:rPr>
              <a:t>Assistant </a:t>
            </a:r>
            <a:r>
              <a:rPr lang="en-US" sz="2700" dirty="0">
                <a:latin typeface="Arial" panose="020B0604020202020204" pitchFamily="34" charset="0"/>
                <a:cs typeface="Arial" panose="020B0604020202020204" pitchFamily="34" charset="0"/>
              </a:rPr>
              <a:t>saves time and </a:t>
            </a:r>
            <a:r>
              <a:rPr lang="en-US" sz="2700" dirty="0" smtClean="0">
                <a:latin typeface="Arial" panose="020B0604020202020204" pitchFamily="34" charset="0"/>
                <a:cs typeface="Arial" panose="020B0604020202020204" pitchFamily="34" charset="0"/>
              </a:rPr>
              <a:t>money</a:t>
            </a:r>
          </a:p>
          <a:p>
            <a:endParaRPr lang="en-US" sz="1600" dirty="0" smtClean="0">
              <a:latin typeface="Arial" panose="020B0604020202020204" pitchFamily="34" charset="0"/>
              <a:cs typeface="Arial" panose="020B0604020202020204" pitchFamily="34" charset="0"/>
            </a:endParaRPr>
          </a:p>
          <a:p>
            <a:r>
              <a:rPr lang="en-US" sz="2700" dirty="0" smtClean="0">
                <a:latin typeface="Arial" panose="020B0604020202020204" pitchFamily="34" charset="0"/>
                <a:cs typeface="Arial" panose="020B0604020202020204" pitchFamily="34" charset="0"/>
              </a:rPr>
              <a:t>Easier reading for Radiologists by developing modality specific Scan Assistant Protocols</a:t>
            </a:r>
          </a:p>
          <a:p>
            <a:endParaRPr lang="en-US" sz="1600" dirty="0" smtClean="0">
              <a:latin typeface="Arial" panose="020B0604020202020204" pitchFamily="34" charset="0"/>
              <a:cs typeface="Arial" panose="020B0604020202020204" pitchFamily="34" charset="0"/>
            </a:endParaRPr>
          </a:p>
          <a:p>
            <a:r>
              <a:rPr lang="en-US" sz="2700" dirty="0" smtClean="0">
                <a:latin typeface="Arial" panose="020B0604020202020204" pitchFamily="34" charset="0"/>
                <a:cs typeface="Arial" panose="020B0604020202020204" pitchFamily="34" charset="0"/>
              </a:rPr>
              <a:t>Efficiencies </a:t>
            </a:r>
            <a:r>
              <a:rPr lang="en-US" sz="2700" dirty="0">
                <a:latin typeface="Arial" panose="020B0604020202020204" pitchFamily="34" charset="0"/>
                <a:cs typeface="Arial" panose="020B0604020202020204" pitchFamily="34" charset="0"/>
              </a:rPr>
              <a:t>a</a:t>
            </a:r>
            <a:r>
              <a:rPr lang="en-US" sz="2700" dirty="0" smtClean="0">
                <a:latin typeface="Arial" panose="020B0604020202020204" pitchFamily="34" charset="0"/>
                <a:cs typeface="Arial" panose="020B0604020202020204" pitchFamily="34" charset="0"/>
              </a:rPr>
              <a:t>llow </a:t>
            </a:r>
            <a:r>
              <a:rPr lang="en-US" sz="2700" dirty="0">
                <a:latin typeface="Arial" panose="020B0604020202020204" pitchFamily="34" charset="0"/>
                <a:cs typeface="Arial" panose="020B0604020202020204" pitchFamily="34" charset="0"/>
              </a:rPr>
              <a:t>the Sonographer to </a:t>
            </a:r>
            <a:r>
              <a:rPr lang="en-US" sz="2700" dirty="0" smtClean="0">
                <a:latin typeface="Arial" panose="020B0604020202020204" pitchFamily="34" charset="0"/>
                <a:cs typeface="Arial" panose="020B0604020202020204" pitchFamily="34" charset="0"/>
              </a:rPr>
              <a:t>              concentrate </a:t>
            </a:r>
            <a:r>
              <a:rPr lang="en-US" sz="2700" dirty="0">
                <a:latin typeface="Arial" panose="020B0604020202020204" pitchFamily="34" charset="0"/>
                <a:cs typeface="Arial" panose="020B0604020202020204" pitchFamily="34" charset="0"/>
              </a:rPr>
              <a:t>on providing better patient care </a:t>
            </a: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3491570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a:solidFill>
                  <a:schemeClr val="bg1"/>
                </a:solidFill>
                <a:ea typeface="Arial Unicode MS" pitchFamily="50" charset="-127"/>
              </a:rPr>
              <a:t>My Personal Experience</a:t>
            </a:r>
            <a:endParaRPr lang="ko-KR" altLang="en-US" sz="3600" i="1" dirty="0">
              <a:solidFill>
                <a:schemeClr val="bg1"/>
              </a:solidFill>
              <a:ea typeface="Arial Unicode MS" pitchFamily="50" charset="-127"/>
            </a:endParaRPr>
          </a:p>
        </p:txBody>
      </p:sp>
      <p:sp>
        <p:nvSpPr>
          <p:cNvPr id="3" name="Content Placeholder 2"/>
          <p:cNvSpPr>
            <a:spLocks noGrp="1"/>
          </p:cNvSpPr>
          <p:nvPr>
            <p:ph idx="1"/>
          </p:nvPr>
        </p:nvSpPr>
        <p:spPr>
          <a:xfrm>
            <a:off x="539552" y="1580117"/>
            <a:ext cx="3816424" cy="4680520"/>
          </a:xfrm>
        </p:spPr>
        <p:txBody>
          <a:bodyPr>
            <a:normAutofit/>
          </a:bodyPr>
          <a:lstStyle/>
          <a:p>
            <a:pPr marL="0" indent="0">
              <a:buNone/>
            </a:pPr>
            <a:endParaRPr lang="en-US" sz="1500" dirty="0">
              <a:latin typeface="Arial" panose="020B0604020202020204" pitchFamily="34" charset="0"/>
              <a:cs typeface="Arial" panose="020B0604020202020204" pitchFamily="34" charset="0"/>
            </a:endParaRPr>
          </a:p>
          <a:p>
            <a:pPr marL="0" lvl="1" indent="0">
              <a:buNone/>
            </a:pPr>
            <a:r>
              <a:rPr lang="en-US" sz="2200" b="1" dirty="0">
                <a:latin typeface="Arial" panose="020B0604020202020204" pitchFamily="34" charset="0"/>
                <a:cs typeface="Arial" panose="020B0604020202020204" pitchFamily="34" charset="0"/>
              </a:rPr>
              <a:t>My Timing for </a:t>
            </a:r>
            <a:r>
              <a:rPr lang="en-US" sz="2200" b="1" dirty="0" smtClean="0">
                <a:latin typeface="Arial" panose="020B0604020202020204" pitchFamily="34" charset="0"/>
                <a:cs typeface="Arial" panose="020B0604020202020204" pitchFamily="34" charset="0"/>
              </a:rPr>
              <a:t>Exams with Scan Assist</a:t>
            </a:r>
            <a:endParaRPr lang="en-US" sz="2200" b="1" dirty="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1600" b="1" dirty="0">
                <a:latin typeface="Arial" panose="020B0604020202020204" pitchFamily="34" charset="0"/>
                <a:cs typeface="Arial" panose="020B0604020202020204" pitchFamily="34" charset="0"/>
              </a:rPr>
              <a:t>Carotid</a:t>
            </a:r>
            <a:r>
              <a:rPr lang="en-US" sz="1600" dirty="0">
                <a:latin typeface="Arial" panose="020B0604020202020204" pitchFamily="34" charset="0"/>
                <a:cs typeface="Arial" panose="020B0604020202020204" pitchFamily="34" charset="0"/>
              </a:rPr>
              <a:t>  - under 10 </a:t>
            </a:r>
            <a:r>
              <a:rPr lang="en-US" sz="1600" dirty="0" smtClean="0">
                <a:latin typeface="Arial" panose="020B0604020202020204" pitchFamily="34" charset="0"/>
                <a:cs typeface="Arial" panose="020B0604020202020204" pitchFamily="34" charset="0"/>
              </a:rPr>
              <a:t>minutes</a:t>
            </a:r>
          </a:p>
          <a:p>
            <a:pPr marL="0" indent="0">
              <a:buNone/>
            </a:pPr>
            <a:endParaRPr lang="en-US" sz="1600" dirty="0">
              <a:latin typeface="Arial" panose="020B0604020202020204" pitchFamily="34" charset="0"/>
              <a:cs typeface="Arial" panose="020B0604020202020204" pitchFamily="34" charset="0"/>
            </a:endParaRPr>
          </a:p>
          <a:p>
            <a:pPr marL="0" indent="0">
              <a:buNone/>
            </a:pPr>
            <a:r>
              <a:rPr lang="en-US" sz="1600" b="1" dirty="0">
                <a:latin typeface="Arial" panose="020B0604020202020204" pitchFamily="34" charset="0"/>
                <a:cs typeface="Arial" panose="020B0604020202020204" pitchFamily="34" charset="0"/>
              </a:rPr>
              <a:t>B/L LE Venous </a:t>
            </a:r>
            <a:r>
              <a:rPr lang="en-US" sz="1600" dirty="0">
                <a:latin typeface="Arial" panose="020B0604020202020204" pitchFamily="34" charset="0"/>
                <a:cs typeface="Arial" panose="020B0604020202020204" pitchFamily="34" charset="0"/>
              </a:rPr>
              <a:t>- under </a:t>
            </a:r>
            <a:r>
              <a:rPr lang="en-US" sz="1600" dirty="0" smtClean="0">
                <a:latin typeface="Arial" panose="020B0604020202020204" pitchFamily="34" charset="0"/>
                <a:cs typeface="Arial" panose="020B0604020202020204" pitchFamily="34" charset="0"/>
              </a:rPr>
              <a:t>13 </a:t>
            </a:r>
            <a:r>
              <a:rPr lang="en-US" sz="1600" dirty="0" smtClean="0">
                <a:latin typeface="Arial" panose="020B0604020202020204" pitchFamily="34" charset="0"/>
                <a:cs typeface="Arial" panose="020B0604020202020204" pitchFamily="34" charset="0"/>
              </a:rPr>
              <a:t>minutes</a:t>
            </a:r>
          </a:p>
          <a:p>
            <a:endParaRPr lang="en-US" sz="1600" dirty="0">
              <a:latin typeface="Arial" panose="020B0604020202020204" pitchFamily="34" charset="0"/>
              <a:cs typeface="Arial" panose="020B0604020202020204" pitchFamily="34" charset="0"/>
            </a:endParaRPr>
          </a:p>
          <a:p>
            <a:pPr marL="0" indent="0">
              <a:buNone/>
            </a:pPr>
            <a:r>
              <a:rPr lang="en-US" sz="1600" b="1" dirty="0">
                <a:latin typeface="Arial" panose="020B0604020202020204" pitchFamily="34" charset="0"/>
                <a:cs typeface="Arial" panose="020B0604020202020204" pitchFamily="34" charset="0"/>
              </a:rPr>
              <a:t>Renal exams </a:t>
            </a:r>
            <a:r>
              <a:rPr lang="en-US" sz="1600" dirty="0">
                <a:latin typeface="Arial" panose="020B0604020202020204" pitchFamily="34" charset="0"/>
                <a:cs typeface="Arial" panose="020B0604020202020204" pitchFamily="34" charset="0"/>
              </a:rPr>
              <a:t>- under 5 </a:t>
            </a:r>
            <a:r>
              <a:rPr lang="en-US" sz="1600" dirty="0" smtClean="0">
                <a:latin typeface="Arial" panose="020B0604020202020204" pitchFamily="34" charset="0"/>
                <a:cs typeface="Arial" panose="020B0604020202020204" pitchFamily="34" charset="0"/>
              </a:rPr>
              <a:t>minutes</a:t>
            </a:r>
          </a:p>
          <a:p>
            <a:endParaRPr lang="en-US" sz="1600" dirty="0">
              <a:latin typeface="Arial" panose="020B0604020202020204" pitchFamily="34" charset="0"/>
              <a:cs typeface="Arial" panose="020B0604020202020204" pitchFamily="34" charset="0"/>
            </a:endParaRPr>
          </a:p>
          <a:p>
            <a:pPr marL="0" indent="0">
              <a:buNone/>
            </a:pPr>
            <a:r>
              <a:rPr lang="en-US" sz="1600" b="1" dirty="0">
                <a:latin typeface="Arial" panose="020B0604020202020204" pitchFamily="34" charset="0"/>
                <a:cs typeface="Arial" panose="020B0604020202020204" pitchFamily="34" charset="0"/>
              </a:rPr>
              <a:t>Abdomen exams </a:t>
            </a:r>
            <a:r>
              <a:rPr lang="en-US" sz="1600" dirty="0">
                <a:latin typeface="Arial" panose="020B0604020202020204" pitchFamily="34" charset="0"/>
                <a:cs typeface="Arial" panose="020B0604020202020204" pitchFamily="34" charset="0"/>
              </a:rPr>
              <a:t>- under 15 minutes </a:t>
            </a:r>
          </a:p>
          <a:p>
            <a:endParaRPr lang="en-US" sz="2000" dirty="0" smtClean="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pPr marL="0" indent="0">
              <a:buNone/>
            </a:pPr>
            <a:endParaRPr lang="en-US" sz="2400" b="1" i="1" dirty="0">
              <a:latin typeface="Arial" panose="020B0604020202020204" pitchFamily="34" charset="0"/>
              <a:cs typeface="Arial" panose="020B0604020202020204" pitchFamily="34" charset="0"/>
            </a:endParaRPr>
          </a:p>
          <a:p>
            <a:pPr lvl="1"/>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pic>
        <p:nvPicPr>
          <p:cNvPr id="5" name="Picture 4" descr="IMG_5107.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220072" y="1940157"/>
            <a:ext cx="3168860" cy="4225147"/>
          </a:xfrm>
          <a:prstGeom prst="rect">
            <a:avLst/>
          </a:prstGeom>
        </p:spPr>
      </p:pic>
      <p:sp>
        <p:nvSpPr>
          <p:cNvPr id="6" name="TextBox 5"/>
          <p:cNvSpPr txBox="1"/>
          <p:nvPr/>
        </p:nvSpPr>
        <p:spPr>
          <a:xfrm>
            <a:off x="467544" y="1124744"/>
            <a:ext cx="8065404" cy="646331"/>
          </a:xfrm>
          <a:prstGeom prst="rect">
            <a:avLst/>
          </a:prstGeom>
          <a:noFill/>
        </p:spPr>
        <p:txBody>
          <a:bodyPr wrap="square" rtlCol="0">
            <a:spAutoFit/>
          </a:bodyPr>
          <a:lstStyle/>
          <a:p>
            <a:r>
              <a:rPr lang="en-US" altLang="ko-KR" i="1" dirty="0"/>
              <a:t>“</a:t>
            </a:r>
            <a:r>
              <a:rPr lang="en-US" b="1" i="1" dirty="0">
                <a:latin typeface="Arial" panose="020B0604020202020204" pitchFamily="34" charset="0"/>
                <a:cs typeface="Arial" panose="020B0604020202020204" pitchFamily="34" charset="0"/>
              </a:rPr>
              <a:t>One of the greatest tools I have used in my 10+ years of scanning!”</a:t>
            </a:r>
            <a:r>
              <a:rPr lang="ko-KR" altLang="en-US" b="1" dirty="0">
                <a:latin typeface="Arial" panose="020B0604020202020204" pitchFamily="34" charset="0"/>
                <a:cs typeface="Arial" panose="020B0604020202020204" pitchFamily="34" charset="0"/>
              </a:rPr>
              <a:t/>
            </a:r>
            <a:br>
              <a:rPr lang="ko-KR" altLang="en-US" b="1"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127811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The Moral of the Story</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23528" y="1484784"/>
            <a:ext cx="8435280" cy="4824536"/>
          </a:xfrm>
        </p:spPr>
        <p:txBody>
          <a:bodyPr>
            <a:normAutofit/>
          </a:bodyPr>
          <a:lstStyle/>
          <a:p>
            <a:pPr marL="0" indent="0" algn="ctr">
              <a:buNone/>
            </a:pPr>
            <a:r>
              <a:rPr lang="en-US" sz="2400" b="1" i="1" dirty="0" smtClean="0">
                <a:latin typeface="Arial" panose="020B0604020202020204" pitchFamily="34" charset="0"/>
                <a:cs typeface="Arial" panose="020B0604020202020204" pitchFamily="34" charset="0"/>
              </a:rPr>
              <a:t>Scan Assistant enables you to </a:t>
            </a:r>
          </a:p>
          <a:p>
            <a:pPr marL="0" indent="0" algn="ctr">
              <a:buNone/>
            </a:pPr>
            <a:r>
              <a:rPr lang="en-US" sz="2400" b="1" i="1" dirty="0" smtClean="0">
                <a:latin typeface="Arial" panose="020B0604020202020204" pitchFamily="34" charset="0"/>
                <a:cs typeface="Arial" panose="020B0604020202020204" pitchFamily="34" charset="0"/>
              </a:rPr>
              <a:t>“Make it Easy and Make it Your Own.” </a:t>
            </a:r>
            <a:r>
              <a:rPr lang="en-US" sz="1400" b="1" i="1" dirty="0" smtClean="0">
                <a:latin typeface="Arial" panose="020B0604020202020204" pitchFamily="34" charset="0"/>
                <a:cs typeface="Arial" panose="020B0604020202020204" pitchFamily="34" charset="0"/>
              </a:rPr>
              <a:t>(GE)</a:t>
            </a:r>
            <a:endParaRPr lang="en-US" sz="1500" dirty="0">
              <a:latin typeface="Arial" panose="020B0604020202020204" pitchFamily="34" charset="0"/>
              <a:cs typeface="Arial" panose="020B0604020202020204" pitchFamily="34" charset="0"/>
            </a:endParaRPr>
          </a:p>
          <a:p>
            <a:endParaRPr lang="en-US" sz="2800" dirty="0" smtClean="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With </a:t>
            </a:r>
            <a:r>
              <a:rPr lang="en-US" sz="2000" dirty="0" smtClean="0">
                <a:latin typeface="Arial" panose="020B0604020202020204" pitchFamily="34" charset="0"/>
                <a:cs typeface="Arial" panose="020B0604020202020204" pitchFamily="34" charset="0"/>
              </a:rPr>
              <a:t>practice and preparation using Scan Assistant, reduces your</a:t>
            </a:r>
          </a:p>
          <a:p>
            <a:pPr marL="0" indent="0">
              <a:buNone/>
            </a:pPr>
            <a:r>
              <a:rPr lang="en-US" sz="2000" dirty="0" smtClean="0">
                <a:latin typeface="Arial" panose="020B0604020202020204" pitchFamily="34" charset="0"/>
                <a:cs typeface="Arial" panose="020B0604020202020204" pitchFamily="34" charset="0"/>
              </a:rPr>
              <a:t> scan time by </a:t>
            </a:r>
            <a:r>
              <a:rPr lang="en-US" sz="2000" dirty="0">
                <a:latin typeface="Arial" panose="020B0604020202020204" pitchFamily="34" charset="0"/>
                <a:cs typeface="Arial" panose="020B0604020202020204" pitchFamily="34" charset="0"/>
              </a:rPr>
              <a:t>over </a:t>
            </a:r>
            <a:r>
              <a:rPr lang="en-US" sz="2000" dirty="0" smtClean="0">
                <a:latin typeface="Arial" panose="020B0604020202020204" pitchFamily="34" charset="0"/>
                <a:cs typeface="Arial" panose="020B0604020202020204" pitchFamily="34" charset="0"/>
              </a:rPr>
              <a:t>50%</a:t>
            </a:r>
          </a:p>
          <a:p>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Images will be more consistent and accurate</a:t>
            </a:r>
          </a:p>
          <a:p>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Scan Assist promotes ergonomics which can reduce pain/injuries </a:t>
            </a:r>
          </a:p>
          <a:p>
            <a:pPr marL="0" indent="0">
              <a:buNone/>
            </a:pPr>
            <a:r>
              <a:rPr lang="en-US" sz="2000" dirty="0" smtClean="0">
                <a:latin typeface="Arial" panose="020B0604020202020204" pitchFamily="34" charset="0"/>
                <a:cs typeface="Arial" panose="020B0604020202020204" pitchFamily="34" charset="0"/>
              </a:rPr>
              <a:t>Sonographers suffer over time</a:t>
            </a:r>
          </a:p>
          <a:p>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Saves Time and Money!</a:t>
            </a:r>
          </a:p>
          <a:p>
            <a:endParaRPr lang="en-US" sz="2000" dirty="0" smtClean="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pPr lvl="1"/>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endParaRPr lang="ko-KR" altLang="en-US" dirty="0"/>
          </a:p>
        </p:txBody>
      </p:sp>
    </p:spTree>
    <p:extLst>
      <p:ext uri="{BB962C8B-B14F-4D97-AF65-F5344CB8AC3E}">
        <p14:creationId xmlns:p14="http://schemas.microsoft.com/office/powerpoint/2010/main" val="144190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Questions</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54360" y="1340768"/>
            <a:ext cx="8435280" cy="5184576"/>
          </a:xfrm>
        </p:spPr>
        <p:txBody>
          <a:bodyPr>
            <a:normAutofit/>
          </a:bodyPr>
          <a:lstStyle/>
          <a:p>
            <a:pPr marL="0" indent="0" algn="ctr">
              <a:buNone/>
            </a:pPr>
            <a:r>
              <a:rPr lang="en-US" sz="25000" b="1" i="1" dirty="0" smtClean="0">
                <a:latin typeface="Arial" panose="020B0604020202020204" pitchFamily="34" charset="0"/>
                <a:cs typeface="Arial" panose="020B0604020202020204" pitchFamily="34" charset="0"/>
              </a:rPr>
              <a:t>?</a:t>
            </a:r>
          </a:p>
          <a:p>
            <a:endParaRPr lang="en-US" sz="2000" dirty="0" smtClean="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pPr lvl="1"/>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endParaRPr lang="ko-KR" altLang="en-US" dirty="0"/>
          </a:p>
        </p:txBody>
      </p:sp>
    </p:spTree>
    <p:extLst>
      <p:ext uri="{BB962C8B-B14F-4D97-AF65-F5344CB8AC3E}">
        <p14:creationId xmlns:p14="http://schemas.microsoft.com/office/powerpoint/2010/main" val="18573156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References</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54360" y="1340768"/>
            <a:ext cx="8435280" cy="5184576"/>
          </a:xfrm>
        </p:spPr>
        <p:txBody>
          <a:bodyPr>
            <a:normAutofit/>
          </a:bodyPr>
          <a:lstStyle/>
          <a:p>
            <a:pPr marL="457200" indent="-457200">
              <a:buFont typeface="+mj-lt"/>
              <a:buAutoNum type="arabicPeriod"/>
            </a:pPr>
            <a:endParaRPr lang="en-US" sz="2000" dirty="0"/>
          </a:p>
          <a:p>
            <a:pPr marL="457200" indent="-457200">
              <a:buFont typeface="+mj-lt"/>
              <a:buAutoNum type="arabicPeriod"/>
            </a:pPr>
            <a:r>
              <a:rPr lang="en-US" sz="2000" dirty="0"/>
              <a:t>“KLAS looks at which ultrasound vendors are delivering the best value and time savings” KLAS (2014 May 13) Retrieved from http://www.klasresearch.com/news/pressroom/2014/Ultrasound</a:t>
            </a:r>
          </a:p>
          <a:p>
            <a:pPr marL="457200" indent="-457200">
              <a:buFont typeface="+mj-lt"/>
              <a:buAutoNum type="arabicPeriod"/>
            </a:pPr>
            <a:r>
              <a:rPr lang="en-US" sz="2000" dirty="0"/>
              <a:t>Murphy, Carmel and Andre Russo “An Update on Ergonomic Issues in Sonography” SDMS(2008 July) Retrieved from </a:t>
            </a:r>
            <a:r>
              <a:rPr lang="en-US" sz="2000" u="sng" dirty="0">
                <a:hlinkClick r:id="rId2"/>
              </a:rPr>
              <a:t>https://www.sdms.org/pdf/sonoergonomics.pdf</a:t>
            </a:r>
            <a:endParaRPr lang="en-US" sz="2000" dirty="0"/>
          </a:p>
          <a:p>
            <a:pPr marL="457200" indent="-457200">
              <a:buFont typeface="+mj-lt"/>
              <a:buAutoNum type="arabicPeriod"/>
            </a:pPr>
            <a:r>
              <a:rPr lang="en-US" sz="2000" dirty="0"/>
              <a:t> “Technology Update: Ultrasound.</a:t>
            </a:r>
            <a:r>
              <a:rPr lang="en-US" sz="2000" i="1" dirty="0"/>
              <a:t>”</a:t>
            </a:r>
            <a:r>
              <a:rPr lang="en-US" sz="2000" dirty="0"/>
              <a:t> </a:t>
            </a:r>
            <a:r>
              <a:rPr lang="en-US" sz="2000" i="1" dirty="0"/>
              <a:t>Radiology Today</a:t>
            </a:r>
            <a:r>
              <a:rPr lang="en-US" sz="2000" dirty="0"/>
              <a:t> 11.11  (2010 November): 10 Retrieved from </a:t>
            </a:r>
            <a:r>
              <a:rPr lang="en-US" sz="2000" u="sng" dirty="0">
                <a:hlinkClick r:id="rId3"/>
              </a:rPr>
              <a:t>http://www.radiologytoday.net/archive/rt1110p10.shtml</a:t>
            </a:r>
            <a:endParaRPr lang="en-US" sz="2000" dirty="0"/>
          </a:p>
          <a:p>
            <a:pPr marL="457200" indent="-457200">
              <a:buFont typeface="+mj-lt"/>
              <a:buAutoNum type="arabicPeriod"/>
            </a:pPr>
            <a:r>
              <a:rPr lang="en-US" sz="2000" dirty="0"/>
              <a:t> “What is Scan Assistant?” </a:t>
            </a:r>
            <a:r>
              <a:rPr lang="en-US" sz="2000" i="1" dirty="0"/>
              <a:t>AuntMinnie.com</a:t>
            </a:r>
            <a:r>
              <a:rPr lang="en-US" sz="2000" dirty="0"/>
              <a:t> (2010 October  12) </a:t>
            </a:r>
            <a:r>
              <a:rPr lang="en-US" sz="2000"/>
              <a:t>Retrieved </a:t>
            </a:r>
            <a:r>
              <a:rPr lang="en-US" sz="2000" smtClean="0"/>
              <a:t>from</a:t>
            </a:r>
            <a:r>
              <a:rPr lang="en-US" sz="2000" u="sng" smtClean="0">
                <a:hlinkClick r:id="rId4"/>
              </a:rPr>
              <a:t> </a:t>
            </a:r>
            <a:r>
              <a:rPr lang="en-US" sz="2000" u="sng" dirty="0">
                <a:hlinkClick r:id="rId4"/>
              </a:rPr>
              <a:t>http://www.auntminnie.com/index.aspx?sec=ser&amp;sub=def&amp;pag=dis&amp;ItemID=92319</a:t>
            </a:r>
            <a:endParaRPr lang="en-US" sz="2000" dirty="0"/>
          </a:p>
          <a:p>
            <a:pPr marL="0" indent="0">
              <a:buNone/>
            </a:pPr>
            <a:endParaRPr lang="en-US" sz="2000" dirty="0">
              <a:latin typeface="arial"/>
            </a:endParaRPr>
          </a:p>
          <a:p>
            <a:pPr marL="0" indent="0">
              <a:buNone/>
            </a:pPr>
            <a:endParaRPr lang="en-US" sz="2000" dirty="0"/>
          </a:p>
          <a:p>
            <a:pPr marL="0" indent="0">
              <a:buNone/>
            </a:pPr>
            <a:endParaRPr lang="en-US" sz="2000" dirty="0" smtClean="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pPr lvl="1"/>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endParaRPr lang="ko-KR" altLang="en-US" dirty="0"/>
          </a:p>
        </p:txBody>
      </p:sp>
    </p:spTree>
    <p:extLst>
      <p:ext uri="{BB962C8B-B14F-4D97-AF65-F5344CB8AC3E}">
        <p14:creationId xmlns:p14="http://schemas.microsoft.com/office/powerpoint/2010/main" val="3016761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4400" dirty="0" smtClean="0">
                <a:solidFill>
                  <a:schemeClr val="bg1"/>
                </a:solidFill>
                <a:ea typeface="Arial Unicode MS" pitchFamily="50" charset="-127"/>
              </a:rPr>
              <a:t> </a:t>
            </a:r>
            <a:r>
              <a:rPr lang="en-US" altLang="ko-KR" sz="3600" i="1" dirty="0" smtClean="0">
                <a:solidFill>
                  <a:schemeClr val="bg1"/>
                </a:solidFill>
                <a:ea typeface="Arial Unicode MS" pitchFamily="50" charset="-127"/>
              </a:rPr>
              <a:t>Need For Speed!</a:t>
            </a:r>
            <a:endParaRPr lang="ko-KR" altLang="en-US" sz="3600" i="1" dirty="0">
              <a:solidFill>
                <a:schemeClr val="bg1"/>
              </a:solidFill>
              <a:ea typeface="Arial Unicode MS" pitchFamily="50" charset="-127"/>
            </a:endParaRPr>
          </a:p>
        </p:txBody>
      </p:sp>
      <p:sp>
        <p:nvSpPr>
          <p:cNvPr id="3" name="Content Placeholder 2"/>
          <p:cNvSpPr>
            <a:spLocks noGrp="1"/>
          </p:cNvSpPr>
          <p:nvPr>
            <p:ph idx="1"/>
          </p:nvPr>
        </p:nvSpPr>
        <p:spPr>
          <a:xfrm>
            <a:off x="395536" y="1340768"/>
            <a:ext cx="8229600" cy="4824536"/>
          </a:xfrm>
        </p:spPr>
        <p:txBody>
          <a:bodyPr>
            <a:normAutofit fontScale="85000" lnSpcReduction="10000"/>
          </a:bodyPr>
          <a:lstStyle/>
          <a:p>
            <a:pPr marL="0" indent="0">
              <a:buNone/>
            </a:pPr>
            <a:r>
              <a:rPr lang="en-US" sz="2800" i="1" dirty="0"/>
              <a:t>“With a small footprint, a relatively low price tag and </a:t>
            </a:r>
            <a:endParaRPr lang="en-US" sz="2800" i="1" dirty="0" smtClean="0"/>
          </a:p>
          <a:p>
            <a:pPr marL="0" indent="0">
              <a:buNone/>
            </a:pPr>
            <a:r>
              <a:rPr lang="en-US" sz="2800" i="1" dirty="0" smtClean="0"/>
              <a:t>advancing </a:t>
            </a:r>
            <a:r>
              <a:rPr lang="en-US" sz="2800" i="1" dirty="0"/>
              <a:t>technology, ultrasound is the sweetheart of </a:t>
            </a:r>
            <a:endParaRPr lang="en-US" sz="2800" i="1" dirty="0" smtClean="0"/>
          </a:p>
          <a:p>
            <a:pPr marL="0" indent="0">
              <a:buNone/>
            </a:pPr>
            <a:r>
              <a:rPr lang="en-US" sz="2800" i="1" dirty="0" smtClean="0"/>
              <a:t>healthcare.” </a:t>
            </a:r>
            <a:r>
              <a:rPr lang="en-US" sz="2200" dirty="0" smtClean="0"/>
              <a:t>Monique </a:t>
            </a:r>
            <a:r>
              <a:rPr lang="en-US" sz="2200" dirty="0" err="1" smtClean="0"/>
              <a:t>Rasband</a:t>
            </a:r>
            <a:r>
              <a:rPr lang="en-US" sz="2200" dirty="0" smtClean="0"/>
              <a:t> Research Director at KLAS(3)</a:t>
            </a:r>
          </a:p>
          <a:p>
            <a:pPr marL="0" indent="0">
              <a:buNone/>
            </a:pPr>
            <a:endParaRPr lang="en-US" altLang="ko-KR" sz="2200" dirty="0" smtClean="0">
              <a:solidFill>
                <a:schemeClr val="tx1">
                  <a:lumMod val="75000"/>
                  <a:lumOff val="25000"/>
                </a:schemeClr>
              </a:solidFill>
              <a:latin typeface="Arial" pitchFamily="34" charset="0"/>
              <a:cs typeface="Arial" pitchFamily="34" charset="0"/>
            </a:endParaRPr>
          </a:p>
          <a:p>
            <a:r>
              <a:rPr lang="en-US" altLang="ko-KR" sz="2800" dirty="0" smtClean="0">
                <a:solidFill>
                  <a:schemeClr val="tx1">
                    <a:lumMod val="75000"/>
                    <a:lumOff val="25000"/>
                  </a:schemeClr>
                </a:solidFill>
                <a:latin typeface="Arial" pitchFamily="34" charset="0"/>
                <a:cs typeface="Arial" pitchFamily="34" charset="0"/>
              </a:rPr>
              <a:t>Ultrasound Scanning has seen Exponential Growth </a:t>
            </a:r>
          </a:p>
          <a:p>
            <a:pPr lvl="1">
              <a:buFont typeface="Arial" panose="020B0604020202020204" pitchFamily="34" charset="0"/>
              <a:buChar char="•"/>
            </a:pPr>
            <a:r>
              <a:rPr lang="en-US" altLang="ko-KR" sz="2000" dirty="0" smtClean="0">
                <a:latin typeface="Arial" pitchFamily="34" charset="0"/>
                <a:cs typeface="Arial" pitchFamily="34" charset="0"/>
              </a:rPr>
              <a:t>Vascular</a:t>
            </a:r>
            <a:r>
              <a:rPr lang="en-US" altLang="ko-KR" sz="1600" dirty="0" smtClean="0">
                <a:latin typeface="Arial" pitchFamily="34" charset="0"/>
                <a:cs typeface="Arial" pitchFamily="34" charset="0"/>
              </a:rPr>
              <a:t> </a:t>
            </a:r>
          </a:p>
          <a:p>
            <a:pPr lvl="1">
              <a:buFont typeface="Arial" panose="020B0604020202020204" pitchFamily="34" charset="0"/>
              <a:buChar char="•"/>
            </a:pPr>
            <a:r>
              <a:rPr lang="en-US" altLang="ko-KR" sz="2000" dirty="0" smtClean="0">
                <a:latin typeface="Arial" pitchFamily="34" charset="0"/>
                <a:cs typeface="Arial" pitchFamily="34" charset="0"/>
              </a:rPr>
              <a:t>Breast </a:t>
            </a:r>
          </a:p>
          <a:p>
            <a:pPr lvl="1">
              <a:buFont typeface="Arial" panose="020B0604020202020204" pitchFamily="34" charset="0"/>
              <a:buChar char="•"/>
            </a:pPr>
            <a:r>
              <a:rPr lang="en-US" altLang="ko-KR" sz="2000" dirty="0" smtClean="0">
                <a:latin typeface="Arial" pitchFamily="34" charset="0"/>
                <a:cs typeface="Arial" pitchFamily="34" charset="0"/>
              </a:rPr>
              <a:t>Bowel </a:t>
            </a:r>
          </a:p>
          <a:p>
            <a:pPr lvl="1">
              <a:buFont typeface="Arial" panose="020B0604020202020204" pitchFamily="34" charset="0"/>
              <a:buChar char="•"/>
            </a:pPr>
            <a:r>
              <a:rPr lang="en-US" altLang="ko-KR" sz="2000" dirty="0" smtClean="0">
                <a:latin typeface="Arial" pitchFamily="34" charset="0"/>
                <a:cs typeface="Arial" pitchFamily="34" charset="0"/>
              </a:rPr>
              <a:t>Musculoskeletal </a:t>
            </a:r>
          </a:p>
          <a:p>
            <a:pPr lvl="1">
              <a:buFont typeface="Arial" panose="020B0604020202020204" pitchFamily="34" charset="0"/>
              <a:buChar char="•"/>
            </a:pPr>
            <a:endParaRPr lang="en-US" altLang="ko-KR" sz="1800" dirty="0" smtClean="0">
              <a:solidFill>
                <a:schemeClr val="tx1">
                  <a:lumMod val="50000"/>
                  <a:lumOff val="50000"/>
                </a:schemeClr>
              </a:solidFill>
              <a:latin typeface="Arial" pitchFamily="34" charset="0"/>
              <a:cs typeface="Arial" pitchFamily="34" charset="0"/>
            </a:endParaRPr>
          </a:p>
          <a:p>
            <a:r>
              <a:rPr lang="en-US" altLang="ko-KR" sz="2800" dirty="0" smtClean="0">
                <a:solidFill>
                  <a:schemeClr val="tx1">
                    <a:lumMod val="75000"/>
                    <a:lumOff val="25000"/>
                  </a:schemeClr>
                </a:solidFill>
                <a:latin typeface="Arial" pitchFamily="34" charset="0"/>
                <a:cs typeface="Arial" pitchFamily="34" charset="0"/>
              </a:rPr>
              <a:t>Requirement to </a:t>
            </a:r>
            <a:r>
              <a:rPr lang="en-US" altLang="ko-KR" sz="2800" dirty="0">
                <a:solidFill>
                  <a:schemeClr val="tx1">
                    <a:lumMod val="75000"/>
                    <a:lumOff val="25000"/>
                  </a:schemeClr>
                </a:solidFill>
                <a:latin typeface="Arial" pitchFamily="34" charset="0"/>
                <a:cs typeface="Arial" pitchFamily="34" charset="0"/>
              </a:rPr>
              <a:t>P</a:t>
            </a:r>
            <a:r>
              <a:rPr lang="en-US" altLang="ko-KR" sz="2800" dirty="0" smtClean="0">
                <a:solidFill>
                  <a:schemeClr val="tx1">
                    <a:lumMod val="75000"/>
                    <a:lumOff val="25000"/>
                  </a:schemeClr>
                </a:solidFill>
                <a:latin typeface="Arial" pitchFamily="34" charset="0"/>
                <a:cs typeface="Arial" pitchFamily="34" charset="0"/>
              </a:rPr>
              <a:t>erform </a:t>
            </a:r>
            <a:r>
              <a:rPr lang="en-US" altLang="ko-KR" sz="2800" dirty="0">
                <a:solidFill>
                  <a:schemeClr val="tx1">
                    <a:lumMod val="75000"/>
                    <a:lumOff val="25000"/>
                  </a:schemeClr>
                </a:solidFill>
                <a:latin typeface="Arial" pitchFamily="34" charset="0"/>
                <a:cs typeface="Arial" pitchFamily="34" charset="0"/>
              </a:rPr>
              <a:t>E</a:t>
            </a:r>
            <a:r>
              <a:rPr lang="en-US" altLang="ko-KR" sz="2800" dirty="0" smtClean="0">
                <a:solidFill>
                  <a:schemeClr val="tx1">
                    <a:lumMod val="75000"/>
                    <a:lumOff val="25000"/>
                  </a:schemeClr>
                </a:solidFill>
                <a:latin typeface="Arial" pitchFamily="34" charset="0"/>
                <a:cs typeface="Arial" pitchFamily="34" charset="0"/>
              </a:rPr>
              <a:t>xams Accurately and Quickly</a:t>
            </a:r>
            <a:endParaRPr lang="en-US" altLang="ko-KR" sz="1800" dirty="0">
              <a:solidFill>
                <a:schemeClr val="tx1">
                  <a:lumMod val="50000"/>
                  <a:lumOff val="50000"/>
                </a:schemeClr>
              </a:solidFill>
              <a:latin typeface="Arial" pitchFamily="34" charset="0"/>
              <a:cs typeface="Arial" pitchFamily="34" charset="0"/>
            </a:endParaRPr>
          </a:p>
          <a:p>
            <a:pPr lvl="1">
              <a:buFont typeface="Arial" panose="020B0604020202020204" pitchFamily="34" charset="0"/>
              <a:buChar char="•"/>
            </a:pPr>
            <a:r>
              <a:rPr lang="en-US" altLang="ko-KR" sz="2000" dirty="0" smtClean="0">
                <a:latin typeface="Arial" pitchFamily="34" charset="0"/>
                <a:cs typeface="Arial" pitchFamily="34" charset="0"/>
              </a:rPr>
              <a:t>Growing Demand</a:t>
            </a:r>
          </a:p>
          <a:p>
            <a:pPr lvl="1">
              <a:buFont typeface="Arial" panose="020B0604020202020204" pitchFamily="34" charset="0"/>
              <a:buChar char="•"/>
            </a:pPr>
            <a:r>
              <a:rPr lang="en-US" altLang="ko-KR" sz="2000" dirty="0" smtClean="0">
                <a:latin typeface="Arial" pitchFamily="34" charset="0"/>
                <a:cs typeface="Arial" pitchFamily="34" charset="0"/>
              </a:rPr>
              <a:t>New techniques need to be implemented to keep up with increasing volume.</a:t>
            </a:r>
          </a:p>
          <a:p>
            <a:pPr lvl="2"/>
            <a:r>
              <a:rPr lang="en-US" altLang="ko-KR" sz="1600" b="1" dirty="0" smtClean="0">
                <a:latin typeface="Arial" pitchFamily="34" charset="0"/>
                <a:cs typeface="Arial" pitchFamily="34" charset="0"/>
              </a:rPr>
              <a:t>Scan Assistant </a:t>
            </a:r>
            <a:endParaRPr lang="ko-KR" altLang="en-US" sz="1800" dirty="0">
              <a:solidFill>
                <a:schemeClr val="tx1">
                  <a:lumMod val="65000"/>
                  <a:lumOff val="35000"/>
                </a:schemeClr>
              </a:solidFill>
            </a:endParaRPr>
          </a:p>
        </p:txBody>
      </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89176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What is Scan Assistant?</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457200" y="1484784"/>
            <a:ext cx="8229600" cy="4525963"/>
          </a:xfrm>
        </p:spPr>
        <p:txBody>
          <a:bodyPr>
            <a:normAutofit/>
          </a:bodyPr>
          <a:lstStyle/>
          <a:p>
            <a:r>
              <a:rPr lang="en-US" sz="2800" dirty="0">
                <a:latin typeface="Arial" panose="020B0604020202020204" pitchFamily="34" charset="0"/>
                <a:cs typeface="Arial" panose="020B0604020202020204" pitchFamily="34" charset="0"/>
              </a:rPr>
              <a:t>C</a:t>
            </a:r>
            <a:r>
              <a:rPr lang="en-US" sz="2800" dirty="0" smtClean="0">
                <a:latin typeface="Arial" panose="020B0604020202020204" pitchFamily="34" charset="0"/>
                <a:cs typeface="Arial" panose="020B0604020202020204" pitchFamily="34" charset="0"/>
              </a:rPr>
              <a:t>ustomizable Scanning Protocol</a:t>
            </a:r>
          </a:p>
          <a:p>
            <a:r>
              <a:rPr lang="en-US" sz="2800" dirty="0">
                <a:latin typeface="Arial" panose="020B0604020202020204" pitchFamily="34" charset="0"/>
                <a:cs typeface="Arial" panose="020B0604020202020204" pitchFamily="34" charset="0"/>
              </a:rPr>
              <a:t>Anticipates the Next Step of Your </a:t>
            </a:r>
            <a:r>
              <a:rPr lang="en-US" sz="2800" dirty="0" smtClean="0">
                <a:latin typeface="Arial" panose="020B0604020202020204" pitchFamily="34" charset="0"/>
                <a:cs typeface="Arial" panose="020B0604020202020204" pitchFamily="34" charset="0"/>
              </a:rPr>
              <a:t>Scan</a:t>
            </a:r>
          </a:p>
          <a:p>
            <a:r>
              <a:rPr lang="en-US" sz="2800" dirty="0" smtClean="0">
                <a:latin typeface="Arial" panose="020B0604020202020204" pitchFamily="34" charset="0"/>
                <a:cs typeface="Arial" panose="020B0604020202020204" pitchFamily="34" charset="0"/>
              </a:rPr>
              <a:t>Automatically:</a:t>
            </a:r>
          </a:p>
          <a:p>
            <a:pPr lvl="1">
              <a:buFont typeface="Arial" panose="020B0604020202020204" pitchFamily="34" charset="0"/>
              <a:buChar char="•"/>
            </a:pPr>
            <a:r>
              <a:rPr lang="en-US" altLang="ko-KR" sz="2400" dirty="0"/>
              <a:t>I</a:t>
            </a:r>
            <a:r>
              <a:rPr lang="en-US" sz="2400" dirty="0"/>
              <a:t>nserts comments</a:t>
            </a:r>
            <a:endParaRPr lang="en-US" altLang="ko-KR" sz="2400" dirty="0">
              <a:latin typeface="Arial" pitchFamily="34" charset="0"/>
              <a:cs typeface="Arial" pitchFamily="34" charset="0"/>
            </a:endParaRPr>
          </a:p>
          <a:p>
            <a:pPr lvl="1">
              <a:buFont typeface="Arial" panose="020B0604020202020204" pitchFamily="34" charset="0"/>
              <a:buChar char="•"/>
            </a:pPr>
            <a:r>
              <a:rPr lang="en-US" sz="2400" dirty="0"/>
              <a:t>Initializes and </a:t>
            </a:r>
            <a:r>
              <a:rPr lang="en-US" sz="2400" dirty="0" smtClean="0"/>
              <a:t>auto-completes </a:t>
            </a:r>
            <a:r>
              <a:rPr lang="en-US" sz="2400" dirty="0"/>
              <a:t>measurements </a:t>
            </a:r>
            <a:endParaRPr lang="en-US" sz="2400" dirty="0" smtClean="0"/>
          </a:p>
          <a:p>
            <a:pPr lvl="1">
              <a:buFont typeface="Arial" panose="020B0604020202020204" pitchFamily="34" charset="0"/>
              <a:buChar char="•"/>
            </a:pPr>
            <a:r>
              <a:rPr lang="en-US" altLang="ko-KR" sz="2400" dirty="0"/>
              <a:t>Steers color D</a:t>
            </a:r>
            <a:r>
              <a:rPr lang="en-US" altLang="ko-KR" sz="2400" dirty="0" smtClean="0"/>
              <a:t>oppler</a:t>
            </a:r>
            <a:endParaRPr lang="en-US" altLang="ko-KR" sz="2400" dirty="0"/>
          </a:p>
          <a:p>
            <a:pPr lvl="1">
              <a:buFont typeface="Arial" panose="020B0604020202020204" pitchFamily="34" charset="0"/>
              <a:buChar char="•"/>
            </a:pPr>
            <a:r>
              <a:rPr lang="en-US" altLang="ko-KR" sz="2400" dirty="0"/>
              <a:t>Sets up imaging controls and </a:t>
            </a:r>
            <a:r>
              <a:rPr lang="en-US" altLang="ko-KR" sz="2400" dirty="0" smtClean="0"/>
              <a:t>modes</a:t>
            </a:r>
          </a:p>
          <a:p>
            <a:pPr lvl="1">
              <a:buFont typeface="Arial" panose="020B0604020202020204" pitchFamily="34" charset="0"/>
              <a:buChar char="•"/>
            </a:pPr>
            <a:r>
              <a:rPr lang="en-US" altLang="ko-KR" sz="2400" dirty="0" smtClean="0"/>
              <a:t>Re-order images to interpreter’s preference</a:t>
            </a:r>
            <a:endParaRPr lang="en-US" altLang="ko-KR" sz="2400" dirty="0"/>
          </a:p>
          <a:p>
            <a:pPr marL="457200" lvl="1" indent="0">
              <a:buNone/>
            </a:pPr>
            <a:endParaRPr lang="en-US" sz="1600" dirty="0"/>
          </a:p>
          <a:p>
            <a:pPr marL="0" indent="0">
              <a:buNone/>
            </a:pPr>
            <a:endParaRPr lang="en-US" sz="2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1721463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Scan Assistant Screen</a:t>
            </a:r>
            <a:endParaRPr lang="ko-KR" altLang="en-US" sz="3600" dirty="0">
              <a:solidFill>
                <a:schemeClr val="tx1">
                  <a:lumMod val="75000"/>
                  <a:lumOff val="25000"/>
                </a:schemeClr>
              </a:solidFill>
              <a:ea typeface="Arial Unicode MS" pitchFamily="50" charset="-127"/>
            </a:endParaRPr>
          </a:p>
        </p:txBody>
      </p:sp>
      <p:pic>
        <p:nvPicPr>
          <p:cNvPr id="5"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3522" y="1340769"/>
            <a:ext cx="8852794" cy="4824536"/>
          </a:xfrm>
        </p:spPr>
      </p:pic>
      <p:sp>
        <p:nvSpPr>
          <p:cNvPr id="3" name="Footer Placeholder 2"/>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3547845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Benefits of Scan Assistant</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23528" y="1484784"/>
            <a:ext cx="8435280" cy="4824536"/>
          </a:xfrm>
        </p:spPr>
        <p:txBody>
          <a:bodyPr>
            <a:normAutofit lnSpcReduction="10000"/>
          </a:bodyPr>
          <a:lstStyle/>
          <a:p>
            <a:r>
              <a:rPr lang="en-US" sz="2800" dirty="0">
                <a:latin typeface="Arial" panose="020B0604020202020204" pitchFamily="34" charset="0"/>
                <a:cs typeface="Arial" panose="020B0604020202020204" pitchFamily="34" charset="0"/>
              </a:rPr>
              <a:t>S</a:t>
            </a:r>
            <a:r>
              <a:rPr lang="en-US" sz="2800" dirty="0" smtClean="0">
                <a:latin typeface="Arial" panose="020B0604020202020204" pitchFamily="34" charset="0"/>
                <a:cs typeface="Arial" panose="020B0604020202020204" pitchFamily="34" charset="0"/>
              </a:rPr>
              <a:t>can </a:t>
            </a:r>
            <a:r>
              <a:rPr lang="en-US" sz="2800" dirty="0">
                <a:latin typeface="Arial" panose="020B0604020202020204" pitchFamily="34" charset="0"/>
                <a:cs typeface="Arial" panose="020B0604020202020204" pitchFamily="34" charset="0"/>
              </a:rPr>
              <a:t>a study from the  beginning to end without </a:t>
            </a:r>
            <a:endParaRPr lang="en-US" sz="2800" dirty="0" smtClean="0">
              <a:latin typeface="Arial" panose="020B0604020202020204" pitchFamily="34" charset="0"/>
              <a:cs typeface="Arial" panose="020B0604020202020204" pitchFamily="34" charset="0"/>
            </a:endParaRPr>
          </a:p>
          <a:p>
            <a:pPr marL="0" indent="0">
              <a:buNone/>
            </a:pPr>
            <a:r>
              <a:rPr lang="en-US" sz="2800" dirty="0" smtClean="0">
                <a:latin typeface="Arial" panose="020B0604020202020204" pitchFamily="34" charset="0"/>
                <a:cs typeface="Arial" panose="020B0604020202020204" pitchFamily="34" charset="0"/>
              </a:rPr>
              <a:t>having </a:t>
            </a:r>
            <a:r>
              <a:rPr lang="en-US" sz="2800" dirty="0">
                <a:latin typeface="Arial" panose="020B0604020202020204" pitchFamily="34" charset="0"/>
                <a:cs typeface="Arial" panose="020B0604020202020204" pitchFamily="34" charset="0"/>
              </a:rPr>
              <a:t>to type </a:t>
            </a:r>
            <a:r>
              <a:rPr lang="en-US" sz="2800" dirty="0" smtClean="0">
                <a:latin typeface="Arial" panose="020B0604020202020204" pitchFamily="34" charset="0"/>
                <a:cs typeface="Arial" panose="020B0604020202020204" pitchFamily="34" charset="0"/>
              </a:rPr>
              <a:t>any </a:t>
            </a:r>
            <a:r>
              <a:rPr lang="en-US" sz="2800" dirty="0">
                <a:latin typeface="Arial" panose="020B0604020202020204" pitchFamily="34" charset="0"/>
                <a:cs typeface="Arial" panose="020B0604020202020204" pitchFamily="34" charset="0"/>
              </a:rPr>
              <a:t>annotations.</a:t>
            </a:r>
          </a:p>
          <a:p>
            <a:pPr lvl="1">
              <a:buFont typeface="Arial" panose="020B0604020202020204" pitchFamily="34" charset="0"/>
              <a:buChar char="•"/>
            </a:pPr>
            <a:endParaRPr lang="en-US" sz="1600" dirty="0"/>
          </a:p>
          <a:p>
            <a:r>
              <a:rPr lang="en-US" sz="2800" dirty="0" smtClean="0">
                <a:latin typeface="Arial" panose="020B0604020202020204" pitchFamily="34" charset="0"/>
                <a:cs typeface="Arial" panose="020B0604020202020204" pitchFamily="34" charset="0"/>
              </a:rPr>
              <a:t>Advance Images with one simple push of a button</a:t>
            </a:r>
          </a:p>
          <a:p>
            <a:endParaRPr lang="en-US" sz="1700" dirty="0" smtClean="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Use Fewer User Actions</a:t>
            </a:r>
          </a:p>
          <a:p>
            <a:endParaRPr lang="en-US" sz="17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Improves a Sonographer’s: </a:t>
            </a:r>
          </a:p>
          <a:p>
            <a:pPr lvl="1">
              <a:buFont typeface="Wingdings" pitchFamily="2" charset="2"/>
              <a:buChar char="ü"/>
            </a:pPr>
            <a:r>
              <a:rPr lang="en-US" altLang="ko-KR" sz="2400" dirty="0" smtClean="0"/>
              <a:t>Efficiency</a:t>
            </a:r>
          </a:p>
          <a:p>
            <a:pPr lvl="1">
              <a:buFont typeface="Wingdings" pitchFamily="2" charset="2"/>
              <a:buChar char="ü"/>
            </a:pPr>
            <a:r>
              <a:rPr lang="en-US" altLang="ko-KR" sz="2400" dirty="0" smtClean="0"/>
              <a:t>Ergonomics</a:t>
            </a:r>
            <a:endParaRPr lang="en-US" altLang="ko-KR" sz="2400" dirty="0">
              <a:latin typeface="Arial" pitchFamily="34" charset="0"/>
              <a:cs typeface="Arial" pitchFamily="34" charset="0"/>
            </a:endParaRPr>
          </a:p>
          <a:p>
            <a:pPr lvl="1">
              <a:buFont typeface="Wingdings" pitchFamily="2" charset="2"/>
              <a:buChar char="ü"/>
            </a:pPr>
            <a:r>
              <a:rPr lang="en-US" altLang="ko-KR" sz="2400" dirty="0" smtClean="0"/>
              <a:t>Consistency</a:t>
            </a:r>
          </a:p>
          <a:p>
            <a:pPr lvl="1">
              <a:buFont typeface="Wingdings" pitchFamily="2" charset="2"/>
              <a:buChar char="ü"/>
            </a:pPr>
            <a:r>
              <a:rPr lang="en-US" sz="2400" dirty="0"/>
              <a:t>Accuracy</a:t>
            </a:r>
          </a:p>
          <a:p>
            <a:pPr marL="457200" lvl="1" indent="0">
              <a:buNone/>
            </a:pPr>
            <a:endParaRPr lang="en-US" altLang="ko-KR" sz="2400" dirty="0"/>
          </a:p>
          <a:p>
            <a:pPr lvl="1"/>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807307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Scan Assistant: Efficient</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23528" y="1484784"/>
            <a:ext cx="8435280" cy="4824536"/>
          </a:xfrm>
        </p:spPr>
        <p:txBody>
          <a:bodyPr>
            <a:normAutofit/>
          </a:bodyPr>
          <a:lstStyle/>
          <a:p>
            <a:pPr marL="0" indent="0" algn="ctr">
              <a:buNone/>
            </a:pPr>
            <a:r>
              <a:rPr lang="en-US" sz="2400" b="1" i="1" dirty="0" smtClean="0">
                <a:latin typeface="Arial" panose="020B0604020202020204" pitchFamily="34" charset="0"/>
                <a:cs typeface="Arial" panose="020B0604020202020204" pitchFamily="34" charset="0"/>
              </a:rPr>
              <a:t>“Up </a:t>
            </a:r>
            <a:r>
              <a:rPr lang="en-US" sz="2400" b="1" i="1" dirty="0">
                <a:latin typeface="Arial" panose="020B0604020202020204" pitchFamily="34" charset="0"/>
                <a:cs typeface="Arial" panose="020B0604020202020204" pitchFamily="34" charset="0"/>
              </a:rPr>
              <a:t>to a 79% reduction in keystrokes and 54% reduction in exam time</a:t>
            </a:r>
            <a:r>
              <a:rPr lang="en-US" sz="2400" b="1" i="1" dirty="0" smtClean="0">
                <a:latin typeface="Arial" panose="020B0604020202020204" pitchFamily="34" charset="0"/>
                <a:cs typeface="Arial" panose="020B0604020202020204" pitchFamily="34" charset="0"/>
              </a:rPr>
              <a:t>.” </a:t>
            </a:r>
            <a:r>
              <a:rPr lang="en-US" sz="1400" b="1" i="1" dirty="0">
                <a:latin typeface="Arial" panose="020B0604020202020204" pitchFamily="34" charset="0"/>
                <a:cs typeface="Arial" panose="020B0604020202020204" pitchFamily="34" charset="0"/>
              </a:rPr>
              <a:t>(</a:t>
            </a:r>
            <a:r>
              <a:rPr lang="en-US" sz="1400" b="1" i="1" dirty="0" smtClean="0">
                <a:latin typeface="Arial" panose="020B0604020202020204" pitchFamily="34" charset="0"/>
                <a:cs typeface="Arial" panose="020B0604020202020204" pitchFamily="34" charset="0"/>
              </a:rPr>
              <a:t>GE Internal Study) (2)</a:t>
            </a:r>
            <a:endParaRPr lang="en-US" sz="1400" dirty="0">
              <a:latin typeface="Arial" panose="020B0604020202020204" pitchFamily="34" charset="0"/>
              <a:cs typeface="Arial" panose="020B0604020202020204" pitchFamily="34" charset="0"/>
            </a:endParaRPr>
          </a:p>
          <a:p>
            <a:pPr marL="0" indent="0">
              <a:buNone/>
            </a:pPr>
            <a:endParaRPr lang="en-US" sz="15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Abdomen Key Strokes</a:t>
            </a:r>
          </a:p>
          <a:p>
            <a:pPr lvl="1">
              <a:lnSpc>
                <a:spcPct val="110000"/>
              </a:lnSpc>
              <a:buFont typeface="Arial" panose="020B0604020202020204" pitchFamily="34" charset="0"/>
              <a:buChar char="•"/>
            </a:pPr>
            <a:r>
              <a:rPr lang="en-US" sz="2400" dirty="0"/>
              <a:t>65% average reduction in user actions</a:t>
            </a:r>
          </a:p>
          <a:p>
            <a:pPr lvl="1">
              <a:lnSpc>
                <a:spcPct val="110000"/>
              </a:lnSpc>
              <a:buFont typeface="Arial" panose="020B0604020202020204" pitchFamily="34" charset="0"/>
              <a:buChar char="•"/>
            </a:pPr>
            <a:r>
              <a:rPr lang="en-US" sz="2400" dirty="0"/>
              <a:t>423 traditional actions vs 147 Scan Assistant actions </a:t>
            </a:r>
          </a:p>
          <a:p>
            <a:pPr lvl="1">
              <a:buFont typeface="Arial" panose="020B0604020202020204" pitchFamily="34" charset="0"/>
              <a:buChar char="•"/>
            </a:pPr>
            <a:endParaRPr lang="en-US" sz="1700" dirty="0"/>
          </a:p>
          <a:p>
            <a:r>
              <a:rPr lang="en-US" sz="2800" dirty="0" smtClean="0">
                <a:latin typeface="Arial" panose="020B0604020202020204" pitchFamily="34" charset="0"/>
                <a:cs typeface="Arial" panose="020B0604020202020204" pitchFamily="34" charset="0"/>
              </a:rPr>
              <a:t>Carotid </a:t>
            </a:r>
            <a:r>
              <a:rPr lang="en-US" sz="2800" dirty="0">
                <a:latin typeface="Arial" panose="020B0604020202020204" pitchFamily="34" charset="0"/>
                <a:cs typeface="Arial" panose="020B0604020202020204" pitchFamily="34" charset="0"/>
              </a:rPr>
              <a:t>Key Strokes</a:t>
            </a:r>
          </a:p>
          <a:p>
            <a:pPr lvl="1">
              <a:lnSpc>
                <a:spcPct val="110000"/>
              </a:lnSpc>
              <a:buFont typeface="Arial" panose="020B0604020202020204" pitchFamily="34" charset="0"/>
              <a:buChar char="•"/>
            </a:pPr>
            <a:r>
              <a:rPr lang="en-US" sz="2400" dirty="0" smtClean="0"/>
              <a:t>78% </a:t>
            </a:r>
            <a:r>
              <a:rPr lang="en-US" sz="2400" dirty="0"/>
              <a:t>average reduction in user actions</a:t>
            </a:r>
          </a:p>
          <a:p>
            <a:pPr lvl="1">
              <a:lnSpc>
                <a:spcPct val="110000"/>
              </a:lnSpc>
              <a:buFont typeface="Arial" panose="020B0604020202020204" pitchFamily="34" charset="0"/>
              <a:buChar char="•"/>
            </a:pPr>
            <a:r>
              <a:rPr lang="en-US" sz="2400" dirty="0" smtClean="0"/>
              <a:t>776 </a:t>
            </a:r>
            <a:r>
              <a:rPr lang="en-US" sz="2400" dirty="0"/>
              <a:t>traditional actions vs </a:t>
            </a:r>
            <a:r>
              <a:rPr lang="en-US" sz="2400" dirty="0" smtClean="0"/>
              <a:t>174 </a:t>
            </a:r>
            <a:r>
              <a:rPr lang="en-US" sz="2400" dirty="0"/>
              <a:t>Scan Assistant actions </a:t>
            </a:r>
          </a:p>
          <a:p>
            <a:pPr lvl="1"/>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1867057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Scan Assistant: Ergonomic</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23528" y="1340768"/>
            <a:ext cx="8352928" cy="4680520"/>
          </a:xfrm>
        </p:spPr>
        <p:txBody>
          <a:bodyPr>
            <a:normAutofit/>
          </a:bodyPr>
          <a:lstStyle/>
          <a:p>
            <a:pPr marL="0" indent="0" algn="ctr">
              <a:buNone/>
            </a:pPr>
            <a:r>
              <a:rPr lang="en-US" sz="2600" b="1" dirty="0" smtClean="0"/>
              <a:t>Anatomical Sites </a:t>
            </a:r>
            <a:r>
              <a:rPr lang="en-US" sz="2600" b="1" dirty="0"/>
              <a:t>of </a:t>
            </a:r>
            <a:r>
              <a:rPr lang="en-US" sz="2600" b="1" dirty="0" smtClean="0"/>
              <a:t>Discomfort </a:t>
            </a:r>
            <a:r>
              <a:rPr lang="en-US" sz="2600" b="1" dirty="0"/>
              <a:t>in S</a:t>
            </a:r>
            <a:r>
              <a:rPr lang="en-US" sz="2600" b="1" dirty="0" smtClean="0"/>
              <a:t>onographers</a:t>
            </a:r>
            <a:endParaRPr lang="en-US" sz="2600" dirty="0" smtClean="0">
              <a:latin typeface="Arial" panose="020B0604020202020204" pitchFamily="34" charset="0"/>
              <a:cs typeface="Arial" panose="020B0604020202020204" pitchFamily="34" charset="0"/>
            </a:endParaRPr>
          </a:p>
          <a:p>
            <a:pPr marL="0" indent="0" algn="ctr">
              <a:buNone/>
            </a:pPr>
            <a:r>
              <a:rPr lang="en-US" sz="1600" dirty="0">
                <a:latin typeface="Arial" panose="020B0604020202020204" pitchFamily="34" charset="0"/>
                <a:cs typeface="Arial" panose="020B0604020202020204" pitchFamily="34" charset="0"/>
              </a:rPr>
              <a:t>2008 Survey Showed that </a:t>
            </a:r>
            <a:r>
              <a:rPr lang="en-US" sz="1600" dirty="0" smtClean="0">
                <a:latin typeface="Arial" panose="020B0604020202020204" pitchFamily="34" charset="0"/>
                <a:cs typeface="Arial" panose="020B0604020202020204" pitchFamily="34" charset="0"/>
              </a:rPr>
              <a:t>90% </a:t>
            </a:r>
            <a:r>
              <a:rPr lang="en-US" sz="1600" dirty="0">
                <a:latin typeface="Arial" panose="020B0604020202020204" pitchFamily="34" charset="0"/>
                <a:cs typeface="Arial" panose="020B0604020202020204" pitchFamily="34" charset="0"/>
              </a:rPr>
              <a:t>of Sonographers are scanning in </a:t>
            </a:r>
            <a:r>
              <a:rPr lang="en-US" sz="1600" dirty="0" smtClean="0">
                <a:latin typeface="Arial" panose="020B0604020202020204" pitchFamily="34" charset="0"/>
                <a:cs typeface="Arial" panose="020B0604020202020204" pitchFamily="34" charset="0"/>
              </a:rPr>
              <a:t>pain (1)</a:t>
            </a:r>
            <a:endParaRPr lang="en-US" sz="1600" dirty="0">
              <a:latin typeface="Arial" panose="020B0604020202020204" pitchFamily="34" charset="0"/>
              <a:cs typeface="Arial" panose="020B0604020202020204" pitchFamily="34" charset="0"/>
            </a:endParaRPr>
          </a:p>
          <a:p>
            <a:pPr marL="0" indent="0" algn="ctr">
              <a:buNone/>
            </a:pPr>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grpSp>
        <p:nvGrpSpPr>
          <p:cNvPr id="8" name="Group 7"/>
          <p:cNvGrpSpPr/>
          <p:nvPr/>
        </p:nvGrpSpPr>
        <p:grpSpPr>
          <a:xfrm>
            <a:off x="611560" y="2399823"/>
            <a:ext cx="8136904" cy="3294063"/>
            <a:chOff x="395536" y="2348880"/>
            <a:chExt cx="8136904" cy="3294063"/>
          </a:xfrm>
        </p:grpSpPr>
        <p:sp>
          <p:nvSpPr>
            <p:cNvPr id="5" name="Content Placeholder 2"/>
            <p:cNvSpPr txBox="1">
              <a:spLocks/>
            </p:cNvSpPr>
            <p:nvPr/>
          </p:nvSpPr>
          <p:spPr>
            <a:xfrm>
              <a:off x="395536" y="2348880"/>
              <a:ext cx="2438400" cy="3294063"/>
            </a:xfrm>
            <a:prstGeom prst="rect">
              <a:avLst/>
            </a:prstGeom>
          </p:spPr>
          <p:txBody>
            <a:bodyPr vert="horz" lIns="91440" tIns="45720" rIns="91440" bIns="45720" rtlCol="0">
              <a:normAutofit/>
            </a:bodyP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en-US" sz="2000" dirty="0">
                  <a:latin typeface="Arial" panose="020B0604020202020204" pitchFamily="34" charset="0"/>
                  <a:cs typeface="Arial" panose="020B0604020202020204" pitchFamily="34" charset="0"/>
                </a:rPr>
                <a:t>Eyes 45</a:t>
              </a:r>
              <a:r>
                <a:rPr lang="en-US" sz="2000" dirty="0" smtClean="0">
                  <a:latin typeface="Arial" panose="020B0604020202020204" pitchFamily="34" charset="0"/>
                  <a:cs typeface="Arial" panose="020B0604020202020204" pitchFamily="34" charset="0"/>
                </a:rPr>
                <a:t>%</a:t>
              </a:r>
            </a:p>
            <a:p>
              <a:pPr>
                <a:lnSpc>
                  <a:spcPct val="90000"/>
                </a:lnSpc>
              </a:pPr>
              <a:endParaRPr lang="en-US" sz="2000" dirty="0">
                <a:latin typeface="Arial" panose="020B0604020202020204" pitchFamily="34" charset="0"/>
                <a:cs typeface="Arial" panose="020B0604020202020204" pitchFamily="34" charset="0"/>
              </a:endParaRPr>
            </a:p>
            <a:p>
              <a:pPr>
                <a:lnSpc>
                  <a:spcPct val="90000"/>
                </a:lnSpc>
              </a:pPr>
              <a:r>
                <a:rPr lang="en-US" sz="2000" dirty="0">
                  <a:latin typeface="Arial" panose="020B0604020202020204" pitchFamily="34" charset="0"/>
                  <a:cs typeface="Arial" panose="020B0604020202020204" pitchFamily="34" charset="0"/>
                </a:rPr>
                <a:t>Neck 74%</a:t>
              </a:r>
            </a:p>
            <a:p>
              <a:pPr>
                <a:lnSpc>
                  <a:spcPct val="90000"/>
                </a:lnSpc>
              </a:pPr>
              <a:endParaRPr lang="en-US" sz="2000" dirty="0" smtClean="0">
                <a:latin typeface="Arial" panose="020B0604020202020204" pitchFamily="34" charset="0"/>
                <a:cs typeface="Arial" panose="020B0604020202020204" pitchFamily="34" charset="0"/>
              </a:endParaRPr>
            </a:p>
            <a:p>
              <a:pPr>
                <a:lnSpc>
                  <a:spcPct val="90000"/>
                </a:lnSpc>
              </a:pPr>
              <a:r>
                <a:rPr lang="en-US" sz="2000" dirty="0" smtClean="0">
                  <a:latin typeface="Arial" panose="020B0604020202020204" pitchFamily="34" charset="0"/>
                  <a:cs typeface="Arial" panose="020B0604020202020204" pitchFamily="34" charset="0"/>
                </a:rPr>
                <a:t>Shoulder </a:t>
              </a:r>
              <a:r>
                <a:rPr lang="en-US" sz="2000" dirty="0">
                  <a:latin typeface="Arial" panose="020B0604020202020204" pitchFamily="34" charset="0"/>
                  <a:cs typeface="Arial" panose="020B0604020202020204" pitchFamily="34" charset="0"/>
                </a:rPr>
                <a:t>76%</a:t>
              </a:r>
            </a:p>
            <a:p>
              <a:pPr>
                <a:lnSpc>
                  <a:spcPct val="90000"/>
                </a:lnSpc>
              </a:pPr>
              <a:endParaRPr lang="en-US" sz="2000" dirty="0" smtClean="0">
                <a:latin typeface="Arial" panose="020B0604020202020204" pitchFamily="34" charset="0"/>
                <a:cs typeface="Arial" panose="020B0604020202020204" pitchFamily="34" charset="0"/>
              </a:endParaRPr>
            </a:p>
            <a:p>
              <a:pPr>
                <a:lnSpc>
                  <a:spcPct val="90000"/>
                </a:lnSpc>
              </a:pPr>
              <a:r>
                <a:rPr lang="en-US" sz="2000" dirty="0" smtClean="0">
                  <a:latin typeface="Arial" panose="020B0604020202020204" pitchFamily="34" charset="0"/>
                  <a:cs typeface="Arial" panose="020B0604020202020204" pitchFamily="34" charset="0"/>
                </a:rPr>
                <a:t>Upper </a:t>
              </a:r>
              <a:r>
                <a:rPr lang="en-US" sz="2000" dirty="0">
                  <a:latin typeface="Arial" panose="020B0604020202020204" pitchFamily="34" charset="0"/>
                  <a:cs typeface="Arial" panose="020B0604020202020204" pitchFamily="34" charset="0"/>
                </a:rPr>
                <a:t>Arm 38%</a:t>
              </a:r>
            </a:p>
            <a:p>
              <a:pPr>
                <a:lnSpc>
                  <a:spcPct val="90000"/>
                </a:lnSpc>
              </a:pPr>
              <a:endParaRPr lang="en-US" sz="2000" dirty="0" smtClean="0">
                <a:latin typeface="Arial" panose="020B0604020202020204" pitchFamily="34" charset="0"/>
                <a:cs typeface="Arial" panose="020B0604020202020204" pitchFamily="34" charset="0"/>
              </a:endParaRPr>
            </a:p>
            <a:p>
              <a:pPr>
                <a:lnSpc>
                  <a:spcPct val="90000"/>
                </a:lnSpc>
              </a:pPr>
              <a:r>
                <a:rPr lang="en-US" sz="2000" dirty="0" smtClean="0">
                  <a:latin typeface="Arial" panose="020B0604020202020204" pitchFamily="34" charset="0"/>
                  <a:cs typeface="Arial" panose="020B0604020202020204" pitchFamily="34" charset="0"/>
                </a:rPr>
                <a:t>Forearm </a:t>
              </a:r>
              <a:r>
                <a:rPr lang="en-US" sz="2000" dirty="0">
                  <a:latin typeface="Arial" panose="020B0604020202020204" pitchFamily="34" charset="0"/>
                  <a:cs typeface="Arial" panose="020B0604020202020204" pitchFamily="34" charset="0"/>
                </a:rPr>
                <a:t>31%</a:t>
              </a:r>
            </a:p>
          </p:txBody>
        </p:sp>
        <p:sp>
          <p:nvSpPr>
            <p:cNvPr id="6" name="TextBox 5"/>
            <p:cNvSpPr txBox="1"/>
            <p:nvPr/>
          </p:nvSpPr>
          <p:spPr>
            <a:xfrm>
              <a:off x="2951682" y="2348880"/>
              <a:ext cx="2700438" cy="3077766"/>
            </a:xfrm>
            <a:prstGeom prst="rect">
              <a:avLst/>
            </a:prstGeom>
            <a:noFill/>
          </p:spPr>
          <p:txBody>
            <a:bodyPr wrap="square" rtlCol="0">
              <a:spAutoFit/>
            </a:bodyPr>
            <a:lstStyle/>
            <a:p>
              <a:pPr marL="342900" indent="-342900">
                <a:lnSpc>
                  <a:spcPct val="90000"/>
                </a:lnSpc>
                <a:spcBef>
                  <a:spcPct val="20000"/>
                </a:spcBef>
                <a:buFont typeface="Arial" panose="020B0604020202020204" pitchFamily="34" charset="0"/>
                <a:buChar char="•"/>
              </a:pPr>
              <a:r>
                <a:rPr lang="en-US" sz="2000" dirty="0">
                  <a:latin typeface="Arial" panose="020B0604020202020204" pitchFamily="34" charset="0"/>
                  <a:cs typeface="Arial" panose="020B0604020202020204" pitchFamily="34" charset="0"/>
                </a:rPr>
                <a:t>Wrist 59</a:t>
              </a:r>
              <a:r>
                <a:rPr lang="en-US" sz="2000" dirty="0" smtClean="0">
                  <a:latin typeface="Arial" panose="020B0604020202020204" pitchFamily="34" charset="0"/>
                  <a:cs typeface="Arial" panose="020B0604020202020204" pitchFamily="34" charset="0"/>
                </a:rPr>
                <a:t>%</a:t>
              </a:r>
            </a:p>
            <a:p>
              <a:pPr marL="342900" indent="-342900">
                <a:lnSpc>
                  <a:spcPct val="90000"/>
                </a:lnSpc>
                <a:spcBef>
                  <a:spcPct val="20000"/>
                </a:spcBef>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lnSpc>
                  <a:spcPct val="90000"/>
                </a:lnSpc>
                <a:spcBef>
                  <a:spcPct val="20000"/>
                </a:spcBef>
                <a:buFont typeface="Arial" panose="020B0604020202020204" pitchFamily="34" charset="0"/>
                <a:buChar char="•"/>
              </a:pPr>
              <a:r>
                <a:rPr lang="en-US" sz="2000" dirty="0">
                  <a:latin typeface="Arial" panose="020B0604020202020204" pitchFamily="34" charset="0"/>
                  <a:cs typeface="Arial" panose="020B0604020202020204" pitchFamily="34" charset="0"/>
                </a:rPr>
                <a:t>Hand/Fingers 55</a:t>
              </a:r>
              <a:r>
                <a:rPr lang="en-US" sz="2000" dirty="0" smtClean="0">
                  <a:latin typeface="Arial" panose="020B0604020202020204" pitchFamily="34" charset="0"/>
                  <a:cs typeface="Arial" panose="020B0604020202020204" pitchFamily="34" charset="0"/>
                </a:rPr>
                <a:t>%</a:t>
              </a:r>
            </a:p>
            <a:p>
              <a:pPr marL="342900" indent="-342900">
                <a:lnSpc>
                  <a:spcPct val="90000"/>
                </a:lnSpc>
                <a:spcBef>
                  <a:spcPct val="20000"/>
                </a:spcBef>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lnSpc>
                  <a:spcPct val="90000"/>
                </a:lnSpc>
                <a:spcBef>
                  <a:spcPct val="20000"/>
                </a:spcBef>
                <a:buFont typeface="Arial" panose="020B0604020202020204" pitchFamily="34" charset="0"/>
                <a:buChar char="•"/>
              </a:pPr>
              <a:r>
                <a:rPr lang="en-US" sz="2000" dirty="0">
                  <a:latin typeface="Arial" panose="020B0604020202020204" pitchFamily="34" charset="0"/>
                  <a:cs typeface="Arial" panose="020B0604020202020204" pitchFamily="34" charset="0"/>
                </a:rPr>
                <a:t>Upper Back 58</a:t>
              </a:r>
              <a:r>
                <a:rPr lang="en-US" sz="2000" dirty="0" smtClean="0">
                  <a:latin typeface="Arial" panose="020B0604020202020204" pitchFamily="34" charset="0"/>
                  <a:cs typeface="Arial" panose="020B0604020202020204" pitchFamily="34" charset="0"/>
                </a:rPr>
                <a:t>%</a:t>
              </a:r>
            </a:p>
            <a:p>
              <a:pPr marL="342900" indent="-342900">
                <a:lnSpc>
                  <a:spcPct val="90000"/>
                </a:lnSpc>
                <a:spcBef>
                  <a:spcPct val="20000"/>
                </a:spcBef>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lnSpc>
                  <a:spcPct val="90000"/>
                </a:lnSpc>
                <a:spcBef>
                  <a:spcPct val="20000"/>
                </a:spcBef>
                <a:buFont typeface="Arial" panose="020B0604020202020204" pitchFamily="34" charset="0"/>
                <a:buChar char="•"/>
              </a:pPr>
              <a:r>
                <a:rPr lang="en-US" sz="2000" dirty="0">
                  <a:latin typeface="Arial" panose="020B0604020202020204" pitchFamily="34" charset="0"/>
                  <a:cs typeface="Arial" panose="020B0604020202020204" pitchFamily="34" charset="0"/>
                </a:rPr>
                <a:t>Middle Back 33</a:t>
              </a:r>
              <a:r>
                <a:rPr lang="en-US" sz="2000" dirty="0" smtClean="0">
                  <a:latin typeface="Arial" panose="020B0604020202020204" pitchFamily="34" charset="0"/>
                  <a:cs typeface="Arial" panose="020B0604020202020204" pitchFamily="34" charset="0"/>
                </a:rPr>
                <a:t>%</a:t>
              </a:r>
            </a:p>
            <a:p>
              <a:pPr marL="342900" indent="-342900">
                <a:lnSpc>
                  <a:spcPct val="90000"/>
                </a:lnSpc>
                <a:spcBef>
                  <a:spcPct val="20000"/>
                </a:spcBef>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marL="342900" indent="-342900">
                <a:lnSpc>
                  <a:spcPct val="90000"/>
                </a:lnSpc>
                <a:spcBef>
                  <a:spcPct val="20000"/>
                </a:spcBef>
                <a:buFont typeface="Arial" panose="020B0604020202020204" pitchFamily="34" charset="0"/>
                <a:buChar char="•"/>
              </a:pPr>
              <a:r>
                <a:rPr lang="en-US" sz="2000" dirty="0">
                  <a:latin typeface="Arial" panose="020B0604020202020204" pitchFamily="34" charset="0"/>
                  <a:cs typeface="Arial" panose="020B0604020202020204" pitchFamily="34" charset="0"/>
                </a:rPr>
                <a:t>Low Back 58%</a:t>
              </a:r>
            </a:p>
          </p:txBody>
        </p:sp>
        <p:sp>
          <p:nvSpPr>
            <p:cNvPr id="7" name="TextBox 6"/>
            <p:cNvSpPr txBox="1"/>
            <p:nvPr/>
          </p:nvSpPr>
          <p:spPr>
            <a:xfrm>
              <a:off x="5857030" y="2348880"/>
              <a:ext cx="2675410" cy="3077766"/>
            </a:xfrm>
            <a:prstGeom prst="rect">
              <a:avLst/>
            </a:prstGeom>
            <a:noFill/>
          </p:spPr>
          <p:txBody>
            <a:bodyPr wrap="square" rtlCol="0">
              <a:spAutoFit/>
            </a:bodyPr>
            <a:lstStyle/>
            <a:p>
              <a:pPr marL="342900" indent="-342900">
                <a:lnSpc>
                  <a:spcPct val="90000"/>
                </a:lnSpc>
                <a:spcBef>
                  <a:spcPct val="20000"/>
                </a:spcBef>
                <a:buFont typeface="Arial" panose="020B0604020202020204" pitchFamily="34" charset="0"/>
                <a:buChar char="•"/>
              </a:pPr>
              <a:r>
                <a:rPr lang="en-US" sz="2000" dirty="0">
                  <a:latin typeface="Arial" panose="020B0604020202020204" pitchFamily="34" charset="0"/>
                  <a:cs typeface="Arial" panose="020B0604020202020204" pitchFamily="34" charset="0"/>
                </a:rPr>
                <a:t>Hip 25%</a:t>
              </a:r>
            </a:p>
            <a:p>
              <a:pPr marL="342900" indent="-342900">
                <a:lnSpc>
                  <a:spcPct val="90000"/>
                </a:lnSpc>
                <a:spcBef>
                  <a:spcPct val="20000"/>
                </a:spcBef>
                <a:buFont typeface="Arial" panose="020B0604020202020204" pitchFamily="34" charset="0"/>
                <a:buChar char="•"/>
              </a:pPr>
              <a:endParaRPr lang="en-US" sz="2000" dirty="0" smtClean="0">
                <a:latin typeface="Arial" panose="020B0604020202020204" pitchFamily="34" charset="0"/>
                <a:cs typeface="Arial" panose="020B0604020202020204" pitchFamily="34" charset="0"/>
              </a:endParaRPr>
            </a:p>
            <a:p>
              <a:pPr marL="342900" indent="-342900">
                <a:lnSpc>
                  <a:spcPct val="90000"/>
                </a:lnSpc>
                <a:spcBef>
                  <a:spcPct val="20000"/>
                </a:spcBef>
                <a:buFont typeface="Arial" panose="020B0604020202020204" pitchFamily="34" charset="0"/>
                <a:buChar char="•"/>
              </a:pPr>
              <a:r>
                <a:rPr lang="en-US" sz="2000" dirty="0" smtClean="0">
                  <a:latin typeface="Arial" panose="020B0604020202020204" pitchFamily="34" charset="0"/>
                  <a:cs typeface="Arial" panose="020B0604020202020204" pitchFamily="34" charset="0"/>
                </a:rPr>
                <a:t>Upper </a:t>
              </a:r>
              <a:r>
                <a:rPr lang="en-US" sz="2000" dirty="0">
                  <a:latin typeface="Arial" panose="020B0604020202020204" pitchFamily="34" charset="0"/>
                  <a:cs typeface="Arial" panose="020B0604020202020204" pitchFamily="34" charset="0"/>
                </a:rPr>
                <a:t>Leg 7%</a:t>
              </a:r>
            </a:p>
            <a:p>
              <a:pPr marL="342900" indent="-342900">
                <a:lnSpc>
                  <a:spcPct val="90000"/>
                </a:lnSpc>
                <a:spcBef>
                  <a:spcPct val="20000"/>
                </a:spcBef>
                <a:buFont typeface="Arial" panose="020B0604020202020204" pitchFamily="34" charset="0"/>
                <a:buChar char="•"/>
              </a:pPr>
              <a:endParaRPr lang="en-US" sz="2000" dirty="0" smtClean="0">
                <a:latin typeface="Arial" panose="020B0604020202020204" pitchFamily="34" charset="0"/>
                <a:cs typeface="Arial" panose="020B0604020202020204" pitchFamily="34" charset="0"/>
              </a:endParaRPr>
            </a:p>
            <a:p>
              <a:pPr marL="342900" indent="-342900">
                <a:lnSpc>
                  <a:spcPct val="90000"/>
                </a:lnSpc>
                <a:spcBef>
                  <a:spcPct val="20000"/>
                </a:spcBef>
                <a:buFont typeface="Arial" panose="020B0604020202020204" pitchFamily="34" charset="0"/>
                <a:buChar char="•"/>
              </a:pPr>
              <a:r>
                <a:rPr lang="en-US" sz="2000" dirty="0" smtClean="0">
                  <a:latin typeface="Arial" panose="020B0604020202020204" pitchFamily="34" charset="0"/>
                  <a:cs typeface="Arial" panose="020B0604020202020204" pitchFamily="34" charset="0"/>
                </a:rPr>
                <a:t>Knee </a:t>
              </a:r>
              <a:r>
                <a:rPr lang="en-US" sz="2000" dirty="0">
                  <a:latin typeface="Arial" panose="020B0604020202020204" pitchFamily="34" charset="0"/>
                  <a:cs typeface="Arial" panose="020B0604020202020204" pitchFamily="34" charset="0"/>
                </a:rPr>
                <a:t>17%</a:t>
              </a:r>
            </a:p>
            <a:p>
              <a:pPr marL="342900" indent="-342900">
                <a:lnSpc>
                  <a:spcPct val="90000"/>
                </a:lnSpc>
                <a:spcBef>
                  <a:spcPct val="20000"/>
                </a:spcBef>
                <a:buFont typeface="Arial" panose="020B0604020202020204" pitchFamily="34" charset="0"/>
                <a:buChar char="•"/>
              </a:pPr>
              <a:endParaRPr lang="en-US" sz="2000" dirty="0" smtClean="0">
                <a:latin typeface="Arial" panose="020B0604020202020204" pitchFamily="34" charset="0"/>
                <a:cs typeface="Arial" panose="020B0604020202020204" pitchFamily="34" charset="0"/>
              </a:endParaRPr>
            </a:p>
            <a:p>
              <a:pPr marL="342900" indent="-342900">
                <a:lnSpc>
                  <a:spcPct val="90000"/>
                </a:lnSpc>
                <a:spcBef>
                  <a:spcPct val="20000"/>
                </a:spcBef>
                <a:buFont typeface="Arial" panose="020B0604020202020204" pitchFamily="34" charset="0"/>
                <a:buChar char="•"/>
              </a:pPr>
              <a:r>
                <a:rPr lang="en-US" sz="2000" dirty="0" smtClean="0">
                  <a:latin typeface="Arial" panose="020B0604020202020204" pitchFamily="34" charset="0"/>
                  <a:cs typeface="Arial" panose="020B0604020202020204" pitchFamily="34" charset="0"/>
                </a:rPr>
                <a:t>Lower </a:t>
              </a:r>
              <a:r>
                <a:rPr lang="en-US" sz="2000" dirty="0">
                  <a:latin typeface="Arial" panose="020B0604020202020204" pitchFamily="34" charset="0"/>
                  <a:cs typeface="Arial" panose="020B0604020202020204" pitchFamily="34" charset="0"/>
                </a:rPr>
                <a:t>Leg 12%</a:t>
              </a:r>
            </a:p>
            <a:p>
              <a:pPr marL="342900" indent="-342900">
                <a:lnSpc>
                  <a:spcPct val="90000"/>
                </a:lnSpc>
                <a:spcBef>
                  <a:spcPct val="20000"/>
                </a:spcBef>
                <a:buFont typeface="Arial" panose="020B0604020202020204" pitchFamily="34" charset="0"/>
                <a:buChar char="•"/>
              </a:pPr>
              <a:endParaRPr lang="en-US" sz="2000" dirty="0" smtClean="0">
                <a:latin typeface="Arial" panose="020B0604020202020204" pitchFamily="34" charset="0"/>
                <a:cs typeface="Arial" panose="020B0604020202020204" pitchFamily="34" charset="0"/>
              </a:endParaRPr>
            </a:p>
            <a:p>
              <a:pPr marL="342900" indent="-342900">
                <a:lnSpc>
                  <a:spcPct val="90000"/>
                </a:lnSpc>
                <a:spcBef>
                  <a:spcPct val="20000"/>
                </a:spcBef>
                <a:buFont typeface="Arial" panose="020B0604020202020204" pitchFamily="34" charset="0"/>
                <a:buChar char="•"/>
              </a:pPr>
              <a:r>
                <a:rPr lang="en-US" sz="2000" dirty="0" smtClean="0">
                  <a:latin typeface="Arial" panose="020B0604020202020204" pitchFamily="34" charset="0"/>
                  <a:cs typeface="Arial" panose="020B0604020202020204" pitchFamily="34" charset="0"/>
                </a:rPr>
                <a:t>Ankle/Foot </a:t>
              </a:r>
              <a:r>
                <a:rPr lang="en-US" sz="2000" dirty="0">
                  <a:latin typeface="Arial" panose="020B0604020202020204" pitchFamily="34" charset="0"/>
                  <a:cs typeface="Arial" panose="020B0604020202020204" pitchFamily="34" charset="0"/>
                </a:rPr>
                <a:t>20</a:t>
              </a:r>
              <a:r>
                <a:rPr lang="en-US"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gr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462537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Scan Assistant: Ergonomic</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23528" y="1340768"/>
            <a:ext cx="4176464" cy="4680520"/>
          </a:xfrm>
        </p:spPr>
        <p:txBody>
          <a:bodyPr>
            <a:normAutofit/>
          </a:bodyPr>
          <a:lstStyle/>
          <a:p>
            <a:endParaRPr lang="en-US" sz="1500" dirty="0">
              <a:latin typeface="Arial" panose="020B0604020202020204" pitchFamily="34" charset="0"/>
              <a:cs typeface="Arial" panose="020B0604020202020204" pitchFamily="34" charset="0"/>
            </a:endParaRPr>
          </a:p>
          <a:p>
            <a:pPr marL="342900" lvl="1" indent="-342900">
              <a:buFont typeface="Arial" panose="020B0604020202020204" pitchFamily="34" charset="0"/>
              <a:buChar char="•"/>
            </a:pPr>
            <a:r>
              <a:rPr lang="en-US" sz="2000" dirty="0" smtClean="0">
                <a:latin typeface="Arial" panose="020B0604020202020204" pitchFamily="34" charset="0"/>
                <a:cs typeface="Arial" panose="020B0604020202020204" pitchFamily="34" charset="0"/>
              </a:rPr>
              <a:t>Reduction in Key Strokes</a:t>
            </a:r>
          </a:p>
          <a:p>
            <a:pPr marL="742950" lvl="2" indent="-342900"/>
            <a:r>
              <a:rPr lang="en-US" sz="1600" dirty="0" smtClean="0">
                <a:latin typeface="Arial" panose="020B0604020202020204" pitchFamily="34" charset="0"/>
                <a:cs typeface="Arial" panose="020B0604020202020204" pitchFamily="34" charset="0"/>
              </a:rPr>
              <a:t>Decreases </a:t>
            </a:r>
            <a:r>
              <a:rPr lang="en-US" sz="1600" dirty="0">
                <a:latin typeface="Arial" panose="020B0604020202020204" pitchFamily="34" charset="0"/>
                <a:cs typeface="Arial" panose="020B0604020202020204" pitchFamily="34" charset="0"/>
              </a:rPr>
              <a:t>the duration of static </a:t>
            </a:r>
          </a:p>
          <a:p>
            <a:pPr marL="400050" lvl="2" indent="0">
              <a:buNone/>
            </a:pPr>
            <a:r>
              <a:rPr lang="en-US" sz="1600" dirty="0" smtClean="0">
                <a:latin typeface="Arial" panose="020B0604020202020204" pitchFamily="34" charset="0"/>
                <a:cs typeface="Arial" panose="020B0604020202020204" pitchFamily="34" charset="0"/>
              </a:rPr>
              <a:t>posture</a:t>
            </a:r>
          </a:p>
          <a:p>
            <a:pPr marL="742950" lvl="2" indent="-342900"/>
            <a:r>
              <a:rPr lang="en-US" sz="1600" dirty="0" smtClean="0">
                <a:latin typeface="Arial" panose="020B0604020202020204" pitchFamily="34" charset="0"/>
                <a:cs typeface="Arial" panose="020B0604020202020204" pitchFamily="34" charset="0"/>
              </a:rPr>
              <a:t>Minimizes </a:t>
            </a:r>
            <a:r>
              <a:rPr lang="en-US" sz="1600" dirty="0">
                <a:latin typeface="Arial" panose="020B0604020202020204" pitchFamily="34" charset="0"/>
                <a:cs typeface="Arial" panose="020B0604020202020204" pitchFamily="34" charset="0"/>
              </a:rPr>
              <a:t>awkward </a:t>
            </a:r>
            <a:r>
              <a:rPr lang="en-US" sz="1600" dirty="0" smtClean="0">
                <a:latin typeface="Arial" panose="020B0604020202020204" pitchFamily="34" charset="0"/>
                <a:cs typeface="Arial" panose="020B0604020202020204" pitchFamily="34" charset="0"/>
              </a:rPr>
              <a:t>postures</a:t>
            </a:r>
          </a:p>
          <a:p>
            <a:pPr marL="742950" lvl="2" indent="-342900"/>
            <a:r>
              <a:rPr lang="en-US" sz="1600" dirty="0" smtClean="0">
                <a:latin typeface="Arial" panose="020B0604020202020204" pitchFamily="34" charset="0"/>
                <a:cs typeface="Arial" panose="020B0604020202020204" pitchFamily="34" charset="0"/>
              </a:rPr>
              <a:t>Reduces </a:t>
            </a:r>
            <a:r>
              <a:rPr lang="en-US" sz="1600" dirty="0">
                <a:latin typeface="Arial" panose="020B0604020202020204" pitchFamily="34" charset="0"/>
                <a:cs typeface="Arial" panose="020B0604020202020204" pitchFamily="34" charset="0"/>
              </a:rPr>
              <a:t>the chance of injury </a:t>
            </a:r>
            <a:r>
              <a:rPr lang="en-US" sz="1600" dirty="0" smtClean="0">
                <a:latin typeface="Arial" panose="020B0604020202020204" pitchFamily="34" charset="0"/>
                <a:cs typeface="Arial" panose="020B0604020202020204" pitchFamily="34" charset="0"/>
              </a:rPr>
              <a:t>by</a:t>
            </a:r>
          </a:p>
          <a:p>
            <a:pPr marL="400050" lvl="2" indent="0">
              <a:buNone/>
            </a:pPr>
            <a:r>
              <a:rPr lang="en-US" sz="1600" dirty="0" smtClean="0">
                <a:latin typeface="Arial" panose="020B0604020202020204" pitchFamily="34" charset="0"/>
                <a:cs typeface="Arial" panose="020B0604020202020204" pitchFamily="34" charset="0"/>
              </a:rPr>
              <a:t>allowing </a:t>
            </a:r>
            <a:r>
              <a:rPr lang="en-US" sz="1600" dirty="0">
                <a:latin typeface="Arial" panose="020B0604020202020204" pitchFamily="34" charset="0"/>
                <a:cs typeface="Arial" panose="020B0604020202020204" pitchFamily="34" charset="0"/>
              </a:rPr>
              <a:t>a sonographer </a:t>
            </a:r>
            <a:r>
              <a:rPr lang="en-US" sz="1600" dirty="0" smtClean="0">
                <a:latin typeface="Arial" panose="020B0604020202020204" pitchFamily="34" charset="0"/>
                <a:cs typeface="Arial" panose="020B0604020202020204" pitchFamily="34" charset="0"/>
              </a:rPr>
              <a:t>to scan </a:t>
            </a:r>
          </a:p>
          <a:p>
            <a:pPr marL="400050" lvl="2" indent="0">
              <a:buNone/>
            </a:pPr>
            <a:r>
              <a:rPr lang="en-US" sz="1600" dirty="0" smtClean="0">
                <a:latin typeface="Arial" panose="020B0604020202020204" pitchFamily="34" charset="0"/>
                <a:cs typeface="Arial" panose="020B0604020202020204" pitchFamily="34" charset="0"/>
              </a:rPr>
              <a:t>without reaching over to the keyboard</a:t>
            </a:r>
          </a:p>
          <a:p>
            <a:endParaRPr lang="en-US" sz="1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Scans either </a:t>
            </a:r>
            <a:r>
              <a:rPr lang="en-US" sz="2000" dirty="0">
                <a:latin typeface="Arial" panose="020B0604020202020204" pitchFamily="34" charset="0"/>
                <a:cs typeface="Arial" panose="020B0604020202020204" pitchFamily="34" charset="0"/>
              </a:rPr>
              <a:t>side of a large </a:t>
            </a:r>
            <a:endParaRPr lang="en-US" sz="2000" dirty="0" smtClean="0">
              <a:latin typeface="Arial" panose="020B0604020202020204" pitchFamily="34" charset="0"/>
              <a:cs typeface="Arial" panose="020B0604020202020204" pitchFamily="34" charset="0"/>
            </a:endParaRPr>
          </a:p>
          <a:p>
            <a:pPr marL="0" indent="0">
              <a:buNone/>
            </a:pPr>
            <a:r>
              <a:rPr lang="en-US" sz="2000" dirty="0" smtClean="0">
                <a:latin typeface="Arial" panose="020B0604020202020204" pitchFamily="34" charset="0"/>
                <a:cs typeface="Arial" panose="020B0604020202020204" pitchFamily="34" charset="0"/>
              </a:rPr>
              <a:t>patient without turning </a:t>
            </a:r>
            <a:r>
              <a:rPr lang="en-US" sz="2000" dirty="0">
                <a:latin typeface="Arial" panose="020B0604020202020204" pitchFamily="34" charset="0"/>
                <a:cs typeface="Arial" panose="020B0604020202020204" pitchFamily="34" charset="0"/>
              </a:rPr>
              <a:t>off the </a:t>
            </a:r>
          </a:p>
          <a:p>
            <a:pPr marL="0" indent="0">
              <a:buNone/>
            </a:pPr>
            <a:r>
              <a:rPr lang="en-US" sz="2000" dirty="0" smtClean="0">
                <a:latin typeface="Arial" panose="020B0604020202020204" pitchFamily="34" charset="0"/>
                <a:cs typeface="Arial" panose="020B0604020202020204" pitchFamily="34" charset="0"/>
              </a:rPr>
              <a:t>machine </a:t>
            </a:r>
            <a:r>
              <a:rPr lang="en-US" sz="2000" dirty="0">
                <a:latin typeface="Arial" panose="020B0604020202020204" pitchFamily="34" charset="0"/>
                <a:cs typeface="Arial" panose="020B0604020202020204" pitchFamily="34" charset="0"/>
              </a:rPr>
              <a:t>or </a:t>
            </a:r>
            <a:r>
              <a:rPr lang="en-US" sz="2000" dirty="0" smtClean="0">
                <a:latin typeface="Arial" panose="020B0604020202020204" pitchFamily="34" charset="0"/>
                <a:cs typeface="Arial" panose="020B0604020202020204" pitchFamily="34" charset="0"/>
              </a:rPr>
              <a:t>finding </a:t>
            </a:r>
            <a:r>
              <a:rPr lang="en-US" sz="2000" dirty="0">
                <a:latin typeface="Arial" panose="020B0604020202020204" pitchFamily="34" charset="0"/>
                <a:cs typeface="Arial" panose="020B0604020202020204" pitchFamily="34" charset="0"/>
              </a:rPr>
              <a:t>a second set </a:t>
            </a:r>
            <a:endParaRPr lang="en-US" sz="2000" dirty="0" smtClean="0">
              <a:latin typeface="Arial" panose="020B0604020202020204" pitchFamily="34" charset="0"/>
              <a:cs typeface="Arial" panose="020B0604020202020204" pitchFamily="34" charset="0"/>
            </a:endParaRPr>
          </a:p>
          <a:p>
            <a:pPr marL="0" indent="0">
              <a:buNone/>
            </a:pPr>
            <a:r>
              <a:rPr lang="en-US" sz="2000" dirty="0" smtClean="0">
                <a:latin typeface="Arial" panose="020B0604020202020204" pitchFamily="34" charset="0"/>
                <a:cs typeface="Arial" panose="020B0604020202020204" pitchFamily="34" charset="0"/>
              </a:rPr>
              <a:t>of hands to help.</a:t>
            </a:r>
            <a:endParaRPr lang="en-US" sz="2000" dirty="0">
              <a:latin typeface="Arial" panose="020B0604020202020204" pitchFamily="34" charset="0"/>
              <a:cs typeface="Arial" panose="020B0604020202020204" pitchFamily="34" charset="0"/>
            </a:endParaRPr>
          </a:p>
          <a:p>
            <a:pPr marL="0" indent="0">
              <a:buNone/>
            </a:pPr>
            <a:endParaRPr lang="en-US" sz="2000" dirty="0" smtClean="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pPr marL="0" indent="0">
              <a:buNone/>
            </a:pPr>
            <a:endParaRPr lang="en-US" sz="2400" b="1" i="1" dirty="0">
              <a:latin typeface="Arial" panose="020B0604020202020204" pitchFamily="34" charset="0"/>
              <a:cs typeface="Arial" panose="020B0604020202020204" pitchFamily="34" charset="0"/>
            </a:endParaRPr>
          </a:p>
          <a:p>
            <a:pPr lvl="1"/>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pic>
        <p:nvPicPr>
          <p:cNvPr id="4" name="Picture 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4716016" y="1700808"/>
            <a:ext cx="4173978"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Footer Placeholder 4"/>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1635512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sz="3600" i="1" dirty="0" smtClean="0">
                <a:solidFill>
                  <a:schemeClr val="bg1"/>
                </a:solidFill>
                <a:ea typeface="Arial Unicode MS" pitchFamily="50" charset="-127"/>
              </a:rPr>
              <a:t>Scan Assistant: Consistency</a:t>
            </a:r>
            <a:endParaRPr lang="ko-KR" altLang="en-US" sz="3600" dirty="0">
              <a:solidFill>
                <a:schemeClr val="tx1">
                  <a:lumMod val="75000"/>
                  <a:lumOff val="25000"/>
                </a:schemeClr>
              </a:solidFill>
              <a:ea typeface="Arial Unicode MS" pitchFamily="50" charset="-127"/>
            </a:endParaRPr>
          </a:p>
        </p:txBody>
      </p:sp>
      <p:sp>
        <p:nvSpPr>
          <p:cNvPr id="3" name="Content Placeholder 2"/>
          <p:cNvSpPr>
            <a:spLocks noGrp="1"/>
          </p:cNvSpPr>
          <p:nvPr>
            <p:ph idx="1"/>
          </p:nvPr>
        </p:nvSpPr>
        <p:spPr>
          <a:xfrm>
            <a:off x="323528" y="1484784"/>
            <a:ext cx="7704856" cy="4824536"/>
          </a:xfrm>
        </p:spPr>
        <p:txBody>
          <a:bodyPr>
            <a:normAutofit lnSpcReduction="10000"/>
          </a:bodyPr>
          <a:lstStyle/>
          <a:p>
            <a:r>
              <a:rPr lang="en-US" sz="2800" dirty="0" smtClean="0">
                <a:latin typeface="Arial" panose="020B0604020202020204" pitchFamily="34" charset="0"/>
                <a:cs typeface="Arial" panose="020B0604020202020204" pitchFamily="34" charset="0"/>
              </a:rPr>
              <a:t>Create Consistent Exams</a:t>
            </a:r>
          </a:p>
          <a:p>
            <a:pPr lvl="1">
              <a:lnSpc>
                <a:spcPct val="110000"/>
              </a:lnSpc>
              <a:buFont typeface="Arial" panose="020B0604020202020204" pitchFamily="34" charset="0"/>
              <a:buChar char="•"/>
            </a:pPr>
            <a:r>
              <a:rPr lang="en-US" sz="2400" dirty="0"/>
              <a:t>All exams can be </a:t>
            </a:r>
            <a:r>
              <a:rPr lang="en-US" sz="2400" dirty="0" smtClean="0"/>
              <a:t>the same </a:t>
            </a:r>
            <a:r>
              <a:rPr lang="en-US" sz="2400" dirty="0"/>
              <a:t>number of images </a:t>
            </a:r>
            <a:r>
              <a:rPr lang="en-US" sz="2400" dirty="0" smtClean="0"/>
              <a:t>        and </a:t>
            </a:r>
            <a:r>
              <a:rPr lang="en-US" sz="2400" dirty="0"/>
              <a:t>scanned in the same order each and every time. </a:t>
            </a:r>
            <a:endParaRPr lang="en-US" sz="2400" dirty="0" smtClean="0"/>
          </a:p>
          <a:p>
            <a:pPr lvl="1">
              <a:lnSpc>
                <a:spcPct val="110000"/>
              </a:lnSpc>
              <a:buFont typeface="Arial" panose="020B0604020202020204" pitchFamily="34" charset="0"/>
              <a:buChar char="•"/>
            </a:pPr>
            <a:r>
              <a:rPr lang="en-US" sz="2400" dirty="0" smtClean="0"/>
              <a:t>Uniform Studies throughout the department</a:t>
            </a:r>
          </a:p>
          <a:p>
            <a:pPr lvl="1">
              <a:lnSpc>
                <a:spcPct val="110000"/>
              </a:lnSpc>
              <a:buFont typeface="Arial" panose="020B0604020202020204" pitchFamily="34" charset="0"/>
              <a:buChar char="•"/>
            </a:pPr>
            <a:endParaRPr lang="en-US" sz="1600" dirty="0"/>
          </a:p>
          <a:p>
            <a:r>
              <a:rPr lang="en-US" sz="2800" dirty="0" smtClean="0">
                <a:latin typeface="Arial" panose="020B0604020202020204" pitchFamily="34" charset="0"/>
                <a:cs typeface="Arial" panose="020B0604020202020204" pitchFamily="34" charset="0"/>
              </a:rPr>
              <a:t>Rearrange Images</a:t>
            </a:r>
            <a:endParaRPr lang="en-US" sz="2800" dirty="0">
              <a:latin typeface="Arial" panose="020B0604020202020204" pitchFamily="34" charset="0"/>
              <a:cs typeface="Arial" panose="020B0604020202020204" pitchFamily="34" charset="0"/>
            </a:endParaRPr>
          </a:p>
          <a:p>
            <a:pPr lvl="1">
              <a:lnSpc>
                <a:spcPct val="110000"/>
              </a:lnSpc>
              <a:buFont typeface="Arial" panose="020B0604020202020204" pitchFamily="34" charset="0"/>
              <a:buChar char="•"/>
            </a:pPr>
            <a:r>
              <a:rPr lang="en-US" sz="2400" dirty="0" smtClean="0"/>
              <a:t>Put images in a consistent arrangement for      faster interpretation</a:t>
            </a:r>
          </a:p>
          <a:p>
            <a:pPr lvl="1">
              <a:lnSpc>
                <a:spcPct val="110000"/>
              </a:lnSpc>
              <a:buFont typeface="Arial" panose="020B0604020202020204" pitchFamily="34" charset="0"/>
              <a:buChar char="•"/>
            </a:pPr>
            <a:r>
              <a:rPr lang="en-US" sz="2400" dirty="0" smtClean="0"/>
              <a:t>Achieve higher accuracy with consistent image  arrangements </a:t>
            </a:r>
            <a:endParaRPr lang="en-US" sz="2400" dirty="0"/>
          </a:p>
          <a:p>
            <a:pPr lvl="1">
              <a:lnSpc>
                <a:spcPct val="110000"/>
              </a:lnSpc>
              <a:buFont typeface="Wingdings" pitchFamily="2" charset="2"/>
              <a:buChar char="ü"/>
            </a:pPr>
            <a:endParaRPr lang="en-US" sz="2400" dirty="0"/>
          </a:p>
          <a:p>
            <a:pPr marL="457200" lvl="1" indent="0">
              <a:buNone/>
            </a:pPr>
            <a:endParaRPr lang="en-US" sz="1700" dirty="0"/>
          </a:p>
          <a:p>
            <a:pPr lvl="1"/>
            <a:endParaRPr lang="en-US" sz="2400" dirty="0" smtClean="0">
              <a:latin typeface="Arial" panose="020B0604020202020204" pitchFamily="34" charset="0"/>
              <a:cs typeface="Arial" panose="020B0604020202020204" pitchFamily="34" charset="0"/>
            </a:endParaRPr>
          </a:p>
          <a:p>
            <a:pPr marL="0" indent="0">
              <a:buNone/>
            </a:pPr>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altLang="ko-KR" smtClean="0"/>
              <a:t>*Exams were done using IU22 (Protocols)</a:t>
            </a:r>
            <a:endParaRPr lang="ko-KR" altLang="en-US"/>
          </a:p>
        </p:txBody>
      </p:sp>
    </p:spTree>
    <p:extLst>
      <p:ext uri="{BB962C8B-B14F-4D97-AF65-F5344CB8AC3E}">
        <p14:creationId xmlns:p14="http://schemas.microsoft.com/office/powerpoint/2010/main" val="2310248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800</TotalTime>
  <Words>1736</Words>
  <Application>Microsoft Office PowerPoint</Application>
  <PresentationFormat>On-screen Show (4:3)</PresentationFormat>
  <Paragraphs>223</Paragraphs>
  <Slides>15</Slides>
  <Notes>11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 Need For Speed!</vt:lpstr>
      <vt:lpstr>What is Scan Assistant?</vt:lpstr>
      <vt:lpstr>Scan Assistant Screen</vt:lpstr>
      <vt:lpstr>Benefits of Scan Assistant</vt:lpstr>
      <vt:lpstr>Scan Assistant: Efficient</vt:lpstr>
      <vt:lpstr>Scan Assistant: Ergonomic</vt:lpstr>
      <vt:lpstr>Scan Assistant: Ergonomic</vt:lpstr>
      <vt:lpstr>Scan Assistant: Consistency</vt:lpstr>
      <vt:lpstr>Scan Assistant: Accurate</vt:lpstr>
      <vt:lpstr>Other Holistic Benefits</vt:lpstr>
      <vt:lpstr>My Personal Experience</vt:lpstr>
      <vt:lpstr>The Moral of the Story</vt:lpstr>
      <vt:lpstr>Questions</vt:lpstr>
      <vt:lpstr>References</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Registered User</dc:creator>
  <cp:lastModifiedBy>Preassy D Abraham</cp:lastModifiedBy>
  <cp:revision>61</cp:revision>
  <cp:lastPrinted>2015-04-27T01:46:36Z</cp:lastPrinted>
  <dcterms:created xsi:type="dcterms:W3CDTF">2014-04-01T16:35:38Z</dcterms:created>
  <dcterms:modified xsi:type="dcterms:W3CDTF">2015-04-29T02:34:20Z</dcterms:modified>
</cp:coreProperties>
</file>